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0"/>
  </p:notesMasterIdLst>
  <p:sldIdLst>
    <p:sldId id="382" r:id="rId3"/>
    <p:sldId id="407" r:id="rId4"/>
    <p:sldId id="404" r:id="rId5"/>
    <p:sldId id="416" r:id="rId6"/>
    <p:sldId id="411" r:id="rId7"/>
    <p:sldId id="417" r:id="rId8"/>
    <p:sldId id="403" r:id="rId9"/>
    <p:sldId id="413" r:id="rId10"/>
    <p:sldId id="387" r:id="rId11"/>
    <p:sldId id="415" r:id="rId12"/>
    <p:sldId id="414" r:id="rId13"/>
    <p:sldId id="408" r:id="rId14"/>
    <p:sldId id="409" r:id="rId15"/>
    <p:sldId id="410" r:id="rId16"/>
    <p:sldId id="389" r:id="rId17"/>
    <p:sldId id="390" r:id="rId18"/>
    <p:sldId id="391" r:id="rId19"/>
    <p:sldId id="392" r:id="rId20"/>
    <p:sldId id="418" r:id="rId21"/>
    <p:sldId id="342" r:id="rId22"/>
    <p:sldId id="353" r:id="rId23"/>
    <p:sldId id="420" r:id="rId24"/>
    <p:sldId id="421" r:id="rId25"/>
    <p:sldId id="419" r:id="rId26"/>
    <p:sldId id="311" r:id="rId27"/>
    <p:sldId id="412" r:id="rId28"/>
    <p:sldId id="357" r:id="rId29"/>
    <p:sldId id="358" r:id="rId30"/>
    <p:sldId id="359" r:id="rId31"/>
    <p:sldId id="366" r:id="rId32"/>
    <p:sldId id="360" r:id="rId33"/>
    <p:sldId id="364" r:id="rId34"/>
    <p:sldId id="367" r:id="rId35"/>
    <p:sldId id="369" r:id="rId36"/>
    <p:sldId id="370" r:id="rId37"/>
    <p:sldId id="371" r:id="rId38"/>
    <p:sldId id="374" r:id="rId3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Senn" initials="SS" lastIdx="0" clrIdx="0">
    <p:extLst>
      <p:ext uri="{19B8F6BF-5375-455C-9EA6-DF929625EA0E}">
        <p15:presenceInfo xmlns:p15="http://schemas.microsoft.com/office/powerpoint/2012/main" userId="S-1-5-21-893257362-2139116685-924725345-11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2764" autoAdjust="0"/>
  </p:normalViewPr>
  <p:slideViewPr>
    <p:cSldViewPr>
      <p:cViewPr>
        <p:scale>
          <a:sx n="70" d="100"/>
          <a:sy n="70" d="100"/>
        </p:scale>
        <p:origin x="132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8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F76A64A-A122-4CF7-8DC9-1B7DBD4554D8}" type="slidenum">
              <a:rPr lang="en-GB" altLang="en-US"/>
              <a:pPr/>
              <a:t>‹#›</a:t>
            </a:fld>
            <a:endParaRPr lang="en-GB" altLang="en-US"/>
          </a:p>
        </p:txBody>
      </p:sp>
    </p:spTree>
    <p:extLst>
      <p:ext uri="{BB962C8B-B14F-4D97-AF65-F5344CB8AC3E}">
        <p14:creationId xmlns:p14="http://schemas.microsoft.com/office/powerpoint/2010/main" val="2126639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news/human-genome-uk-to-become-world-number-1-in-dna-test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Arial" charset="0"/>
                <a:ea typeface="+mn-ea"/>
                <a:cs typeface="+mn-cs"/>
              </a:rPr>
              <a:t>Lecture at the EFSPI meeting Basle, June 4 2019</a:t>
            </a: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68FE48E6-1DA4-4D37-92A8-784651A82196}" type="slidenum">
              <a:rPr kumimoji="0" lang="en-GB"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82184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As before but magnified</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76A64A-A122-4CF7-8DC9-1B7DBD4554D8}" type="slidenum">
              <a:rPr kumimoji="0" lang="en-GB"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58113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duration under paracetamol of e</a:t>
            </a:r>
            <a:r>
              <a:rPr lang="en-GB" dirty="0"/>
              <a:t>very headache</a:t>
            </a:r>
            <a:r>
              <a:rPr lang="en-GB" baseline="0" dirty="0"/>
              <a:t> is 0.755 what it would have been under placebo</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76A64A-A122-4CF7-8DC9-1B7DBD4554D8}" type="slidenum">
              <a:rPr kumimoji="0" lang="en-GB"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831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to give an example of highly drug development for most patients</a:t>
            </a:r>
          </a:p>
        </p:txBody>
      </p:sp>
      <p:sp>
        <p:nvSpPr>
          <p:cNvPr id="4" name="Slide Number Placeholder 3"/>
          <p:cNvSpPr>
            <a:spLocks noGrp="1"/>
          </p:cNvSpPr>
          <p:nvPr>
            <p:ph type="sldNum" sz="quarter" idx="5"/>
          </p:nvPr>
        </p:nvSpPr>
        <p:spPr/>
        <p:txBody>
          <a:bodyPr/>
          <a:lstStyle/>
          <a:p>
            <a:fld id="{0F76A64A-A122-4CF7-8DC9-1B7DBD4554D8}" type="slidenum">
              <a:rPr lang="en-GB" altLang="en-US" smtClean="0"/>
              <a:pPr/>
              <a:t>19</a:t>
            </a:fld>
            <a:endParaRPr lang="en-GB" altLang="en-US"/>
          </a:p>
        </p:txBody>
      </p:sp>
    </p:spTree>
    <p:extLst>
      <p:ext uri="{BB962C8B-B14F-4D97-AF65-F5344CB8AC3E}">
        <p14:creationId xmlns:p14="http://schemas.microsoft.com/office/powerpoint/2010/main" val="70611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latin typeface="Arial" charset="0"/>
                <a:ea typeface="+mn-ea"/>
                <a:cs typeface="+mn-cs"/>
              </a:rPr>
              <a:t>1. </a:t>
            </a:r>
            <a:r>
              <a:rPr lang="en-GB" sz="1200" kern="1200" dirty="0" err="1">
                <a:solidFill>
                  <a:schemeClr val="tx1"/>
                </a:solidFill>
                <a:latin typeface="Arial" charset="0"/>
                <a:ea typeface="+mn-ea"/>
                <a:cs typeface="+mn-cs"/>
              </a:rPr>
              <a:t>Labenz</a:t>
            </a:r>
            <a:r>
              <a:rPr lang="en-GB" sz="1200" kern="1200" dirty="0">
                <a:solidFill>
                  <a:schemeClr val="tx1"/>
                </a:solidFill>
                <a:latin typeface="Arial" charset="0"/>
                <a:ea typeface="+mn-ea"/>
                <a:cs typeface="+mn-cs"/>
              </a:rPr>
              <a:t> J, Armstrong D, </a:t>
            </a:r>
            <a:r>
              <a:rPr lang="en-GB" sz="1200" kern="1200" dirty="0" err="1">
                <a:solidFill>
                  <a:schemeClr val="tx1"/>
                </a:solidFill>
                <a:latin typeface="Arial" charset="0"/>
                <a:ea typeface="+mn-ea"/>
                <a:cs typeface="+mn-cs"/>
              </a:rPr>
              <a:t>Lauritsen</a:t>
            </a:r>
            <a:r>
              <a:rPr lang="en-GB" sz="1200" kern="1200" dirty="0">
                <a:solidFill>
                  <a:schemeClr val="tx1"/>
                </a:solidFill>
                <a:latin typeface="Arial" charset="0"/>
                <a:ea typeface="+mn-ea"/>
                <a:cs typeface="+mn-cs"/>
              </a:rPr>
              <a:t> K, et al. A randomized comparative study of esomeprazole 40 mg versus pantoprazole 40 mg for healing erosive oesophagitis: the EXPO study. Alimentary pharmacology &amp; therapeutics 2005;</a:t>
            </a:r>
            <a:r>
              <a:rPr lang="en-GB" sz="1200" b="1" kern="1200" dirty="0">
                <a:solidFill>
                  <a:schemeClr val="tx1"/>
                </a:solidFill>
                <a:latin typeface="Arial" charset="0"/>
                <a:ea typeface="+mn-ea"/>
                <a:cs typeface="+mn-cs"/>
              </a:rPr>
              <a:t>21(6):739-46.</a:t>
            </a:r>
          </a:p>
          <a:p>
            <a:br>
              <a:rPr lang="en-GB" dirty="0"/>
            </a:br>
            <a:r>
              <a:rPr lang="en-GB" dirty="0"/>
              <a:t>See, in particular, figure</a:t>
            </a:r>
            <a:r>
              <a:rPr lang="en-GB" baseline="0" dirty="0"/>
              <a:t> 2, p742</a:t>
            </a:r>
            <a:endParaRPr lang="en-GB" dirty="0"/>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21</a:t>
            </a:fld>
            <a:endParaRPr lang="en-GB" altLang="en-US"/>
          </a:p>
        </p:txBody>
      </p:sp>
    </p:spTree>
    <p:extLst>
      <p:ext uri="{BB962C8B-B14F-4D97-AF65-F5344CB8AC3E}">
        <p14:creationId xmlns:p14="http://schemas.microsoft.com/office/powerpoint/2010/main" val="962555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joint tables are unobservable. We can only observe the margins and theses are the same. However, the implications of the two cases are</a:t>
            </a:r>
            <a:r>
              <a:rPr lang="en-GB" baseline="0" dirty="0"/>
              <a:t> quite different</a:t>
            </a:r>
          </a:p>
          <a:p>
            <a:endParaRPr lang="en-GB" baseline="0" dirty="0"/>
          </a:p>
          <a:p>
            <a:r>
              <a:rPr lang="en-GB" dirty="0"/>
              <a:t>1. </a:t>
            </a:r>
            <a:r>
              <a:rPr lang="en-GB" dirty="0" err="1"/>
              <a:t>Labenz</a:t>
            </a:r>
            <a:r>
              <a:rPr lang="en-GB" dirty="0"/>
              <a:t> J, Armstrong D, </a:t>
            </a:r>
            <a:r>
              <a:rPr lang="en-GB" dirty="0" err="1"/>
              <a:t>Lauritsen</a:t>
            </a:r>
            <a:r>
              <a:rPr lang="en-GB" dirty="0"/>
              <a:t> K, et al. A randomized comparative study of esomeprazole 40 mg versus pantoprazole 40 mg for healing erosive oesophagitis: the EXPO study. Alimentary pharmacology &amp; therapeutics 2005;21(6):739-46.</a:t>
            </a:r>
          </a:p>
          <a:p>
            <a:endParaRPr lang="en-GB" dirty="0"/>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22</a:t>
            </a:fld>
            <a:endParaRPr lang="en-GB" altLang="en-US"/>
          </a:p>
        </p:txBody>
      </p:sp>
    </p:spTree>
    <p:extLst>
      <p:ext uri="{BB962C8B-B14F-4D97-AF65-F5344CB8AC3E}">
        <p14:creationId xmlns:p14="http://schemas.microsoft.com/office/powerpoint/2010/main" val="353355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of course, not restricted to calculating NNTs</a:t>
            </a:r>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25</a:t>
            </a:fld>
            <a:endParaRPr lang="en-GB" altLang="en-US"/>
          </a:p>
        </p:txBody>
      </p:sp>
    </p:spTree>
    <p:extLst>
      <p:ext uri="{BB962C8B-B14F-4D97-AF65-F5344CB8AC3E}">
        <p14:creationId xmlns:p14="http://schemas.microsoft.com/office/powerpoint/2010/main" val="312550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latin typeface="Arial" charset="0"/>
                <a:ea typeface="+mn-ea"/>
                <a:cs typeface="+mn-cs"/>
              </a:rPr>
              <a:t>1.	</a:t>
            </a:r>
            <a:r>
              <a:rPr lang="en-GB" sz="1200" kern="1200" dirty="0" err="1">
                <a:solidFill>
                  <a:schemeClr val="tx1"/>
                </a:solidFill>
                <a:latin typeface="Arial" charset="0"/>
                <a:ea typeface="+mn-ea"/>
                <a:cs typeface="+mn-cs"/>
              </a:rPr>
              <a:t>Senn</a:t>
            </a:r>
            <a:r>
              <a:rPr lang="en-GB" sz="1200" kern="1200" dirty="0">
                <a:solidFill>
                  <a:schemeClr val="tx1"/>
                </a:solidFill>
                <a:latin typeface="Arial" charset="0"/>
                <a:ea typeface="+mn-ea"/>
                <a:cs typeface="+mn-cs"/>
              </a:rPr>
              <a:t> SJ. Statistical pitfalls of personalized medicine. </a:t>
            </a:r>
            <a:r>
              <a:rPr lang="en-GB" sz="1200" i="1" kern="1200" dirty="0">
                <a:solidFill>
                  <a:schemeClr val="tx1"/>
                </a:solidFill>
                <a:latin typeface="Arial" charset="0"/>
                <a:ea typeface="+mn-ea"/>
                <a:cs typeface="+mn-cs"/>
              </a:rPr>
              <a:t>Nature. 2018;563(7733):619-621.</a:t>
            </a:r>
          </a:p>
          <a:p>
            <a:endParaRPr lang="en-GB" dirty="0"/>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26</a:t>
            </a:fld>
            <a:endParaRPr lang="en-GB" altLang="en-US"/>
          </a:p>
        </p:txBody>
      </p:sp>
    </p:spTree>
    <p:extLst>
      <p:ext uri="{BB962C8B-B14F-4D97-AF65-F5344CB8AC3E}">
        <p14:creationId xmlns:p14="http://schemas.microsoft.com/office/powerpoint/2010/main" val="31429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past is not on offer. Decisions are a choice between futures and that is how we should understand causality.</a:t>
            </a:r>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27</a:t>
            </a:fld>
            <a:endParaRPr lang="en-GB" altLang="en-US"/>
          </a:p>
        </p:txBody>
      </p:sp>
    </p:spTree>
    <p:extLst>
      <p:ext uri="{BB962C8B-B14F-4D97-AF65-F5344CB8AC3E}">
        <p14:creationId xmlns:p14="http://schemas.microsoft.com/office/powerpoint/2010/main" val="1475464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group level ICH E10 is very clear. Baseline comparison does not establish causality.</a:t>
            </a:r>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29</a:t>
            </a:fld>
            <a:endParaRPr lang="en-GB" altLang="en-US"/>
          </a:p>
        </p:txBody>
      </p:sp>
    </p:spTree>
    <p:extLst>
      <p:ext uri="{BB962C8B-B14F-4D97-AF65-F5344CB8AC3E}">
        <p14:creationId xmlns:p14="http://schemas.microsoft.com/office/powerpoint/2010/main" val="1347127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a:t>
            </a:r>
          </a:p>
          <a:p>
            <a:r>
              <a:rPr lang="en-GB" dirty="0"/>
              <a:t>https://www.fda.gov/downloads/Drugs/DevelopmentApprovalProcess/DevelopmentResources/UCM446008.pdf</a:t>
            </a:r>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30</a:t>
            </a:fld>
            <a:endParaRPr lang="en-GB" altLang="en-US"/>
          </a:p>
        </p:txBody>
      </p:sp>
    </p:spTree>
    <p:extLst>
      <p:ext uri="{BB962C8B-B14F-4D97-AF65-F5344CB8AC3E}">
        <p14:creationId xmlns:p14="http://schemas.microsoft.com/office/powerpoint/2010/main" val="224674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https://www.ideal.rwth-aachen.de/ for the homepage of the </a:t>
            </a:r>
            <a:r>
              <a:rPr lang="en-GB" dirty="0" err="1"/>
              <a:t>IDeAL</a:t>
            </a:r>
            <a:r>
              <a:rPr lang="en-GB" dirty="0"/>
              <a:t> project</a:t>
            </a:r>
          </a:p>
        </p:txBody>
      </p:sp>
      <p:sp>
        <p:nvSpPr>
          <p:cNvPr id="4" name="Slide Number Placeholder 3"/>
          <p:cNvSpPr>
            <a:spLocks noGrp="1"/>
          </p:cNvSpPr>
          <p:nvPr>
            <p:ph type="sldNum" sz="quarter" idx="10"/>
          </p:nvPr>
        </p:nvSpPr>
        <p:spPr/>
        <p:txBody>
          <a:bodyPr/>
          <a:lstStyle/>
          <a:p>
            <a:fld id="{165F03A3-1D8B-48F1-AF70-0AAD97838280}" type="slidenum">
              <a:rPr lang="en-GB" smtClean="0"/>
              <a:t>2</a:t>
            </a:fld>
            <a:endParaRPr lang="en-GB"/>
          </a:p>
        </p:txBody>
      </p:sp>
    </p:spTree>
    <p:extLst>
      <p:ext uri="{BB962C8B-B14F-4D97-AF65-F5344CB8AC3E}">
        <p14:creationId xmlns:p14="http://schemas.microsoft.com/office/powerpoint/2010/main" val="943956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origin of the data will be revealed in due course</a:t>
            </a:r>
            <a:endParaRPr lang="en-GB" dirty="0"/>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31</a:t>
            </a:fld>
            <a:endParaRPr lang="en-GB" altLang="en-US"/>
          </a:p>
        </p:txBody>
      </p:sp>
    </p:spTree>
    <p:extLst>
      <p:ext uri="{BB962C8B-B14F-4D97-AF65-F5344CB8AC3E}">
        <p14:creationId xmlns:p14="http://schemas.microsoft.com/office/powerpoint/2010/main" val="3505661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in advance of carrying out the trial, it was assumed that the</a:t>
            </a:r>
            <a:r>
              <a:rPr lang="en-GB" baseline="0" dirty="0"/>
              <a:t> ISF and MTA formulations were equipotent. The trial revealed, much to the surprise of the designers, that the MTA formulation only had ¼ the potency of the ISF formulation.</a:t>
            </a:r>
          </a:p>
          <a:p>
            <a:endParaRPr lang="en-GB" baseline="0" dirty="0"/>
          </a:p>
          <a:p>
            <a:r>
              <a:rPr lang="en-GB" baseline="0" dirty="0"/>
              <a:t>As this was an incomplete blocks design, this simple analysis is based on the subset of patients who had both ISF 12 and ISF 24</a:t>
            </a:r>
          </a:p>
          <a:p>
            <a:r>
              <a:rPr lang="en-GB" baseline="0" dirty="0"/>
              <a:t>In practice, to form the various contrasts, data from all patients were used.</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65F03A3-1D8B-48F1-AF70-0AAD97838280}"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15447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latin typeface="Arial" charset="0"/>
                <a:ea typeface="+mn-ea"/>
                <a:cs typeface="+mn-cs"/>
              </a:rPr>
              <a:t>1. James B. Brent James, MD: using data to transform healthcare delivery. Interview by Richard L Clarke. Healthcare financial management : journal of the Healthcare Financial Management Association 2012;</a:t>
            </a:r>
            <a:r>
              <a:rPr lang="en-GB" sz="1200" b="1" kern="1200" dirty="0">
                <a:solidFill>
                  <a:schemeClr val="tx1"/>
                </a:solidFill>
                <a:latin typeface="Arial" charset="0"/>
                <a:ea typeface="+mn-ea"/>
                <a:cs typeface="+mn-cs"/>
              </a:rPr>
              <a:t>66(3):66-70.</a:t>
            </a:r>
          </a:p>
          <a:p>
            <a:endParaRPr lang="en-GB" dirty="0"/>
          </a:p>
        </p:txBody>
      </p:sp>
      <p:sp>
        <p:nvSpPr>
          <p:cNvPr id="4" name="Slide Number Placeholder 3"/>
          <p:cNvSpPr>
            <a:spLocks noGrp="1"/>
          </p:cNvSpPr>
          <p:nvPr>
            <p:ph type="sldNum" sz="quarter" idx="10"/>
          </p:nvPr>
        </p:nvSpPr>
        <p:spPr/>
        <p:txBody>
          <a:bodyPr/>
          <a:lstStyle/>
          <a:p>
            <a:fld id="{0F76A64A-A122-4CF7-8DC9-1B7DBD4554D8}" type="slidenum">
              <a:rPr lang="en-GB" altLang="en-US" smtClean="0"/>
              <a:pPr/>
              <a:t>34</a:t>
            </a:fld>
            <a:endParaRPr lang="en-GB" altLang="en-US"/>
          </a:p>
        </p:txBody>
      </p:sp>
    </p:spTree>
    <p:extLst>
      <p:ext uri="{BB962C8B-B14F-4D97-AF65-F5344CB8AC3E}">
        <p14:creationId xmlns:p14="http://schemas.microsoft.com/office/powerpoint/2010/main" val="405642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US" dirty="0"/>
              <a:t>This is a Boots OTC treatment for Hay fever.</a:t>
            </a:r>
          </a:p>
          <a:p>
            <a:pPr lvl="0"/>
            <a:r>
              <a:rPr lang="en-US" dirty="0"/>
              <a:t>This</a:t>
            </a:r>
            <a:r>
              <a:rPr lang="en-US" baseline="0" dirty="0"/>
              <a:t> is the reality of prescription. We can’t even walk personalization, let alone run.</a:t>
            </a:r>
            <a:endParaRPr lang="en-US"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15CD5D-48E9-40FC-A152-479B75753FCC}" type="slidenum">
              <a:t>35</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26869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5A753CEC-70F4-4890-9628-A79404749FF1}" type="slidenum">
              <a:rPr kern="0">
                <a:solidFill>
                  <a:srgbClr val="000000"/>
                </a:solidFill>
                <a:latin typeface="+mn-lt"/>
              </a:rPr>
              <a:pPr algn="r" fontAlgn="auto">
                <a:spcBef>
                  <a:spcPts val="0"/>
                </a:spcBef>
                <a:spcAft>
                  <a:spcPts val="0"/>
                </a:spcAft>
                <a:defRPr sz="1800" b="0" i="0" u="none" strike="noStrike" kern="0" cap="none" spc="0" baseline="0">
                  <a:solidFill>
                    <a:srgbClr val="000000"/>
                  </a:solidFill>
                  <a:uFillTx/>
                </a:defRPr>
              </a:pPr>
              <a:t>3</a:t>
            </a:fld>
            <a:endParaRPr lang="en-GB" sz="1200">
              <a:solidFill>
                <a:srgbClr val="000000"/>
              </a:solidFill>
              <a:latin typeface="Arial"/>
            </a:endParaRPr>
          </a:p>
        </p:txBody>
      </p:sp>
      <p:sp>
        <p:nvSpPr>
          <p:cNvPr id="16386" name="Slide Image Placeholder 2"/>
          <p:cNvSpPr>
            <a:spLocks noGrp="1" noRot="1" noChangeAspect="1"/>
          </p:cNvSpPr>
          <p:nvPr>
            <p:ph type="sldImg"/>
          </p:nvPr>
        </p:nvSpPr>
        <p:spPr>
          <a:ln/>
        </p:spPr>
      </p:sp>
      <p:sp>
        <p:nvSpPr>
          <p:cNvPr id="16387" name="Rectangle 3"/>
          <p:cNvSpPr txBox="1">
            <a:spLocks noGrp="1"/>
          </p:cNvSpPr>
          <p:nvPr>
            <p:ph type="body" sz="quarter" idx="1"/>
          </p:nvPr>
        </p:nvSpPr>
        <p:spPr bwMode="auto">
          <a:xfrm>
            <a:off x="914400" y="4343400"/>
            <a:ext cx="5029200" cy="4114800"/>
          </a:xfrm>
          <a:noFill/>
        </p:spPr>
        <p:txBody>
          <a:bodyPr numCol="1">
            <a:prstTxWarp prst="textNoShape">
              <a:avLst/>
            </a:prstTxWarp>
          </a:bodyPr>
          <a:lstStyle/>
          <a:p>
            <a:pPr eaLnBrk="1"/>
            <a:r>
              <a:rPr lang="en-GB">
                <a:latin typeface="Calibri" pitchFamily="34" charset="0"/>
              </a:rPr>
              <a:t>1.	Sykes R. The Pharmaceutical Industry in the New Millenium: Capturing the Scientific Promise. London: Centre for Medicines Research; 1997.</a:t>
            </a:r>
          </a:p>
          <a:p>
            <a:pPr eaLnBrk="1"/>
            <a:endParaRPr lang="en-GB">
              <a:latin typeface="Calibri" pitchFamily="34" charset="0"/>
            </a:endParaRPr>
          </a:p>
        </p:txBody>
      </p:sp>
    </p:spTree>
    <p:extLst>
      <p:ext uri="{BB962C8B-B14F-4D97-AF65-F5344CB8AC3E}">
        <p14:creationId xmlns:p14="http://schemas.microsoft.com/office/powerpoint/2010/main" val="321418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br>
              <a:rPr lang="en-GB" dirty="0"/>
            </a:br>
            <a:r>
              <a:rPr lang="en-GB" b="1" dirty="0"/>
              <a:t>Medical and Societal Consequences of the Human Genome Project</a:t>
            </a:r>
          </a:p>
          <a:p>
            <a:r>
              <a:rPr lang="en-GB" dirty="0"/>
              <a:t>N </a:t>
            </a:r>
            <a:r>
              <a:rPr lang="en-GB" dirty="0" err="1"/>
              <a:t>Engl</a:t>
            </a:r>
            <a:r>
              <a:rPr lang="en-GB" dirty="0"/>
              <a:t> J Med 1999; 341:28-37</a:t>
            </a:r>
            <a:br>
              <a:rPr lang="en-GB" dirty="0"/>
            </a:br>
            <a:r>
              <a:rPr lang="en-GB" dirty="0"/>
              <a:t>DOI: 10.1056/NEJM199907013410106</a:t>
            </a:r>
          </a:p>
          <a:p>
            <a:r>
              <a:rPr lang="en-GB" dirty="0"/>
              <a:t>https://www.nejm.org/doi/10.1056/NEJM199907013410106</a:t>
            </a:r>
          </a:p>
        </p:txBody>
      </p:sp>
      <p:sp>
        <p:nvSpPr>
          <p:cNvPr id="4" name="Slide Number Placeholder 3"/>
          <p:cNvSpPr>
            <a:spLocks noGrp="1"/>
          </p:cNvSpPr>
          <p:nvPr>
            <p:ph type="sldNum" sz="quarter" idx="5"/>
          </p:nvPr>
        </p:nvSpPr>
        <p:spPr/>
        <p:txBody>
          <a:bodyPr/>
          <a:lstStyle/>
          <a:p>
            <a:fld id="{0F76A64A-A122-4CF7-8DC9-1B7DBD4554D8}" type="slidenum">
              <a:rPr lang="en-GB" altLang="en-US" smtClean="0"/>
              <a:pPr/>
              <a:t>4</a:t>
            </a:fld>
            <a:endParaRPr lang="en-GB" altLang="en-US"/>
          </a:p>
        </p:txBody>
      </p:sp>
    </p:spTree>
    <p:extLst>
      <p:ext uri="{BB962C8B-B14F-4D97-AF65-F5344CB8AC3E}">
        <p14:creationId xmlns:p14="http://schemas.microsoft.com/office/powerpoint/2010/main" val="62439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dirty="0" err="1"/>
              <a:t>Harbron</a:t>
            </a:r>
            <a:r>
              <a:rPr lang="en-GB" dirty="0"/>
              <a:t>, C., Statistics and the medicine of the future. Significance, 2006. 3(2): p. 66-68.</a:t>
            </a:r>
          </a:p>
          <a:p>
            <a:endParaRPr lang="en-GB" dirty="0"/>
          </a:p>
        </p:txBody>
      </p:sp>
      <p:sp>
        <p:nvSpPr>
          <p:cNvPr id="4" name="Slide Number Placeholder 3"/>
          <p:cNvSpPr>
            <a:spLocks noGrp="1"/>
          </p:cNvSpPr>
          <p:nvPr>
            <p:ph type="sldNum" sz="quarter" idx="5"/>
          </p:nvPr>
        </p:nvSpPr>
        <p:spPr/>
        <p:txBody>
          <a:bodyPr/>
          <a:lstStyle/>
          <a:p>
            <a:fld id="{0F76A64A-A122-4CF7-8DC9-1B7DBD4554D8}" type="slidenum">
              <a:rPr lang="en-GB" altLang="en-US" smtClean="0"/>
              <a:pPr/>
              <a:t>6</a:t>
            </a:fld>
            <a:endParaRPr lang="en-GB" altLang="en-US"/>
          </a:p>
        </p:txBody>
      </p:sp>
    </p:spTree>
    <p:extLst>
      <p:ext uri="{BB962C8B-B14F-4D97-AF65-F5344CB8AC3E}">
        <p14:creationId xmlns:p14="http://schemas.microsoft.com/office/powerpoint/2010/main" val="123457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cap="none" spc="0" baseline="0" dirty="0">
                <a:solidFill>
                  <a:srgbClr val="000000"/>
                </a:solidFill>
                <a:effectLst/>
                <a:uFillTx/>
                <a:latin typeface="Calibri"/>
              </a:rPr>
              <a:t>“This agreement will see the UK lead the world in genetic research within years. I am determined to do all I can to support the health and scientific sector to unlock the power of DNA, turning an important scientific breakthrough into something that will help deliver better tests, better drugs and above all better care for patients.... “</a:t>
            </a:r>
          </a:p>
          <a:p>
            <a:r>
              <a:rPr lang="en-GB" sz="1200" b="0" i="0" u="none" strike="noStrike" kern="1200" cap="none" spc="0" baseline="0" dirty="0">
                <a:solidFill>
                  <a:srgbClr val="000000"/>
                </a:solidFill>
                <a:effectLst/>
                <a:uFillTx/>
                <a:latin typeface="Calibri"/>
              </a:rPr>
              <a:t> </a:t>
            </a:r>
          </a:p>
          <a:p>
            <a:r>
              <a:rPr lang="en-GB" sz="1200" b="0" i="0" u="none" strike="noStrike" kern="1200" cap="none" spc="0" baseline="0" dirty="0">
                <a:solidFill>
                  <a:srgbClr val="000000"/>
                </a:solidFill>
                <a:effectLst/>
                <a:uFillTx/>
                <a:latin typeface="Calibri"/>
              </a:rPr>
              <a:t>Prime Minister David Cameron, August 2014, </a:t>
            </a:r>
          </a:p>
          <a:p>
            <a:r>
              <a:rPr lang="en-GB" sz="1200" b="0" i="0" u="sng" strike="noStrike" kern="1200" cap="none" spc="0" baseline="0" dirty="0">
                <a:solidFill>
                  <a:srgbClr val="000000"/>
                </a:solidFill>
                <a:effectLst/>
                <a:uFillTx/>
                <a:latin typeface="Calibri"/>
                <a:hlinkClick r:id="rId3"/>
              </a:rPr>
              <a:t>https://www.gov.uk/government/news/human-genome-uk-to-become-world-number-1-in-dna-testing</a:t>
            </a:r>
            <a:endParaRPr lang="en-GB" sz="1200" b="0" i="0" u="none" strike="noStrike" kern="1200" cap="none" spc="0" baseline="0" dirty="0">
              <a:solidFill>
                <a:srgbClr val="000000"/>
              </a:solidFill>
              <a:effectLst/>
              <a:uFillTx/>
              <a:latin typeface="Calibri"/>
            </a:endParaRPr>
          </a:p>
          <a:p>
            <a:r>
              <a:rPr lang="en-GB" sz="1200" b="0" i="0" u="none" strike="noStrike" kern="1200" cap="none" spc="0" baseline="0" dirty="0">
                <a:solidFill>
                  <a:srgbClr val="000000"/>
                </a:solidFill>
                <a:effectLst/>
                <a:uFillTx/>
                <a:latin typeface="Calibri"/>
              </a:rPr>
              <a:t>From prime ministers to presidents via, pharmaceutical CEOs, regulatory agencies and life scientists, everybody seems to be excited by the promise of precision medicine. In this talk I shall play bad fairy to this particular party and, at the risk of sending everybody to sleep, point out that boring average policies may sometimes be better than individually precise ones. </a:t>
            </a:r>
          </a:p>
          <a:p>
            <a:r>
              <a:rPr lang="en-GB" sz="1200" b="0" i="0" u="none" strike="noStrike" kern="1200" cap="none" spc="0" baseline="0" dirty="0">
                <a:solidFill>
                  <a:srgbClr val="000000"/>
                </a:solidFill>
                <a:effectLst/>
                <a:uFillTx/>
                <a:latin typeface="Calibri"/>
              </a:rPr>
              <a:t>The key to improving health quality is understanding variation and the price for not doing so is over-fitting and over-fiddling. I shall make some suggestions as to what statisticians can do to increase understanding of the issues and conclude that whilst </a:t>
            </a:r>
            <a:r>
              <a:rPr lang="en-GB" sz="1200" b="0" i="0" u="none" strike="noStrike" kern="1200" cap="none" spc="0" baseline="0" dirty="0" err="1">
                <a:solidFill>
                  <a:srgbClr val="000000"/>
                </a:solidFill>
                <a:effectLst/>
                <a:uFillTx/>
                <a:latin typeface="Calibri"/>
              </a:rPr>
              <a:t>pharmacogenetics</a:t>
            </a:r>
            <a:r>
              <a:rPr lang="en-GB" sz="1200" b="0" i="0" u="none" strike="noStrike" kern="1200" cap="none" spc="0" baseline="0" dirty="0">
                <a:solidFill>
                  <a:srgbClr val="000000"/>
                </a:solidFill>
                <a:effectLst/>
                <a:uFillTx/>
                <a:latin typeface="Calibri"/>
              </a:rPr>
              <a:t> has the potential to improve health care, that potential is less than many suppose and that it also has the potential to make matters worse unless components of variation are better understood</a:t>
            </a:r>
            <a:endParaRPr lang="en-GB" dirty="0"/>
          </a:p>
        </p:txBody>
      </p:sp>
      <p:sp>
        <p:nvSpPr>
          <p:cNvPr id="4" name="Slide Number Placeholder 3"/>
          <p:cNvSpPr>
            <a:spLocks noGrp="1"/>
          </p:cNvSpPr>
          <p:nvPr>
            <p:ph type="sldNum" sz="quarter" idx="10"/>
          </p:nvPr>
        </p:nvSpPr>
        <p:spPr/>
        <p:txBody>
          <a:bodyPr/>
          <a:lstStyle/>
          <a:p>
            <a:pPr lvl="0"/>
            <a:fld id="{1E05F397-D24C-4D81-8E9E-372DAF2DEAE0}" type="slidenum">
              <a:rPr lang="en-GB" smtClean="0"/>
              <a:t>7</a:t>
            </a:fld>
            <a:endParaRPr lang="en-GB"/>
          </a:p>
        </p:txBody>
      </p:sp>
    </p:spTree>
    <p:extLst>
      <p:ext uri="{BB962C8B-B14F-4D97-AF65-F5344CB8AC3E}">
        <p14:creationId xmlns:p14="http://schemas.microsoft.com/office/powerpoint/2010/main" val="275745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a:t>See</a:t>
            </a:r>
            <a:r>
              <a:rPr lang="fr-CH" dirty="0"/>
              <a:t> http://www.cochrane.org/CD011889/SYMPT_oral-paracetamol-treatment-acute-episodic-tension-type-headache-adults</a:t>
            </a:r>
          </a:p>
          <a:p>
            <a:endParaRPr lang="fr-CH" dirty="0"/>
          </a:p>
          <a:p>
            <a:r>
              <a:rPr lang="fr-CH" dirty="0"/>
              <a:t>Note </a:t>
            </a:r>
            <a:r>
              <a:rPr lang="fr-CH" dirty="0" err="1"/>
              <a:t>that</a:t>
            </a:r>
            <a:r>
              <a:rPr lang="fr-CH" dirty="0"/>
              <a:t> </a:t>
            </a:r>
            <a:r>
              <a:rPr lang="fr-CH" dirty="0" err="1"/>
              <a:t>this</a:t>
            </a:r>
            <a:r>
              <a:rPr lang="fr-CH" dirty="0"/>
              <a:t> </a:t>
            </a:r>
            <a:r>
              <a:rPr lang="fr-CH" dirty="0" err="1"/>
              <a:t>is</a:t>
            </a:r>
            <a:r>
              <a:rPr lang="fr-CH" dirty="0"/>
              <a:t> an </a:t>
            </a:r>
            <a:r>
              <a:rPr lang="fr-CH" dirty="0" err="1"/>
              <a:t>error</a:t>
            </a:r>
            <a:r>
              <a:rPr lang="fr-CH" dirty="0"/>
              <a:t> of </a:t>
            </a:r>
            <a:r>
              <a:rPr lang="fr-CH" dirty="0" err="1"/>
              <a:t>publicity</a:t>
            </a:r>
            <a:r>
              <a:rPr lang="fr-CH" dirty="0"/>
              <a:t> </a:t>
            </a:r>
            <a:r>
              <a:rPr lang="fr-CH" dirty="0" err="1"/>
              <a:t>regarding</a:t>
            </a:r>
            <a:r>
              <a:rPr lang="fr-CH" dirty="0"/>
              <a:t> a report. The report </a:t>
            </a:r>
            <a:r>
              <a:rPr lang="fr-CH" dirty="0" err="1"/>
              <a:t>itself</a:t>
            </a:r>
            <a:r>
              <a:rPr lang="fr-CH" dirty="0"/>
              <a:t> </a:t>
            </a:r>
            <a:r>
              <a:rPr lang="fr-CH" dirty="0" err="1"/>
              <a:t>is</a:t>
            </a:r>
            <a:r>
              <a:rPr lang="fr-CH" baseline="0" dirty="0"/>
              <a:t> (</a:t>
            </a:r>
            <a:r>
              <a:rPr lang="fr-CH" baseline="0" dirty="0" err="1"/>
              <a:t>generally</a:t>
            </a:r>
            <a:r>
              <a:rPr lang="fr-CH" baseline="0" dirty="0"/>
              <a:t>) more </a:t>
            </a:r>
            <a:r>
              <a:rPr lang="fr-CH" baseline="0" dirty="0" err="1"/>
              <a:t>circumspect</a:t>
            </a:r>
            <a:r>
              <a:rPr lang="fr-CH" baseline="0" dirty="0"/>
              <a:t>.</a:t>
            </a:r>
            <a:endParaRPr lang="fr-CH" dirty="0"/>
          </a:p>
          <a:p>
            <a:endParaRPr lang="fr-CH"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76A64A-A122-4CF7-8DC9-1B7DBD4554D8}" type="slidenum">
              <a:rPr kumimoji="0" lang="en-GB"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3806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US"/>
              <a:t>http://www.fda.gov/downloads/scienceresearch/specialtopics/personalizedmedicine/ucm372421.pdf</a:t>
            </a:r>
          </a:p>
          <a:p>
            <a:pPr lvl="0"/>
            <a:endParaRPr lang="en-US"/>
          </a:p>
          <a:p>
            <a:pPr lvl="0"/>
            <a:r>
              <a:rPr lang="en-US"/>
              <a:t>Look at the amazing amount of care and attention that the FDA devoted to this. Not content to pick up a 2001 paper on the subject (nothing but the latest research will do) they did all sorts of incredibly complicated things with the data like subtracting the percentages from 100 to give you the failure rates, then sorting them by value rather than alphabetically and then finally illustrating them with helpful little pictures.</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C6A8E5-DC98-4DE5-8B8E-4EC3EFB1A43B}" type="slidenum">
              <a:t>12</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8812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fr-CH"/>
              <a:t>In my humble opinion, the physicians’ desk reference has zero probability of having studied this appropriately paying due care and attention to components of variance</a:t>
            </a:r>
            <a:endParaRPr lang="en-US"/>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273350-F595-4B3D-A93B-242437255DD4}" type="slidenum">
              <a:t>13</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63650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7A00BF-AF86-471F-A7AE-6F2F62070E1B}" type="datetime1">
              <a:rPr lang="en-GB" smtClean="0"/>
              <a:t>26/05/2019</a:t>
            </a:fld>
            <a:endParaRPr lang="en-GB"/>
          </a:p>
        </p:txBody>
      </p:sp>
      <p:sp>
        <p:nvSpPr>
          <p:cNvPr id="5" name="Footer Placeholder 4"/>
          <p:cNvSpPr>
            <a:spLocks noGrp="1"/>
          </p:cNvSpPr>
          <p:nvPr>
            <p:ph type="ftr" sz="quarter" idx="11"/>
          </p:nvPr>
        </p:nvSpPr>
        <p:spPr/>
        <p:txBody>
          <a:bodyPr/>
          <a:lstStyle/>
          <a:p>
            <a:r>
              <a:rPr lang="en-GB"/>
              <a:t>(c) Stephen Senn 2019</a:t>
            </a:r>
          </a:p>
        </p:txBody>
      </p:sp>
      <p:sp>
        <p:nvSpPr>
          <p:cNvPr id="6" name="Slide Number Placeholder 5"/>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375860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E6590C-5B54-4E56-BC43-B7C1831BAE32}" type="datetime1">
              <a:rPr lang="en-GB" smtClean="0"/>
              <a:t>26/05/2019</a:t>
            </a:fld>
            <a:endParaRPr lang="en-GB"/>
          </a:p>
        </p:txBody>
      </p:sp>
      <p:sp>
        <p:nvSpPr>
          <p:cNvPr id="5" name="Footer Placeholder 4"/>
          <p:cNvSpPr>
            <a:spLocks noGrp="1"/>
          </p:cNvSpPr>
          <p:nvPr>
            <p:ph type="ftr" sz="quarter" idx="11"/>
          </p:nvPr>
        </p:nvSpPr>
        <p:spPr/>
        <p:txBody>
          <a:bodyPr/>
          <a:lstStyle/>
          <a:p>
            <a:r>
              <a:rPr lang="en-GB"/>
              <a:t>(c) Stephen Senn 2019</a:t>
            </a:r>
          </a:p>
        </p:txBody>
      </p:sp>
      <p:sp>
        <p:nvSpPr>
          <p:cNvPr id="6" name="Slide Number Placeholder 5"/>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253399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56F847-91F3-4512-A630-DB9244007CF5}" type="datetime1">
              <a:rPr lang="en-GB" smtClean="0"/>
              <a:t>26/05/2019</a:t>
            </a:fld>
            <a:endParaRPr lang="en-GB"/>
          </a:p>
        </p:txBody>
      </p:sp>
      <p:sp>
        <p:nvSpPr>
          <p:cNvPr id="5" name="Footer Placeholder 4"/>
          <p:cNvSpPr>
            <a:spLocks noGrp="1"/>
          </p:cNvSpPr>
          <p:nvPr>
            <p:ph type="ftr" sz="quarter" idx="11"/>
          </p:nvPr>
        </p:nvSpPr>
        <p:spPr/>
        <p:txBody>
          <a:bodyPr/>
          <a:lstStyle/>
          <a:p>
            <a:r>
              <a:rPr lang="en-GB"/>
              <a:t>(c) Stephen Senn 2019</a:t>
            </a:r>
          </a:p>
        </p:txBody>
      </p:sp>
      <p:sp>
        <p:nvSpPr>
          <p:cNvPr id="6" name="Slide Number Placeholder 5"/>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344171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A48BC1-4054-4876-9C00-56BB1A4F5E3A}" type="datetime1">
              <a:rPr lang="en-GB" smtClean="0"/>
              <a:t>26/05/2019</a:t>
            </a:fld>
            <a:endParaRPr lang="en-GB"/>
          </a:p>
        </p:txBody>
      </p:sp>
      <p:sp>
        <p:nvSpPr>
          <p:cNvPr id="5" name="Footer Placeholder 4"/>
          <p:cNvSpPr>
            <a:spLocks noGrp="1"/>
          </p:cNvSpPr>
          <p:nvPr>
            <p:ph type="ftr" sz="quarter" idx="11"/>
          </p:nvPr>
        </p:nvSpPr>
        <p:spPr/>
        <p:txBody>
          <a:bodyPr/>
          <a:lstStyle/>
          <a:p>
            <a:r>
              <a:rPr lang="en-GB"/>
              <a:t>(c) Stephen Senn 2019</a:t>
            </a:r>
          </a:p>
        </p:txBody>
      </p:sp>
      <p:sp>
        <p:nvSpPr>
          <p:cNvPr id="6" name="Slide Number Placeholder 5"/>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1664363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DE61F2-6FA0-4D21-B467-EEF7E1BB1F6E}" type="datetime1">
              <a:rPr lang="en-GB" smtClean="0"/>
              <a:t>26/05/2019</a:t>
            </a:fld>
            <a:endParaRPr lang="en-GB"/>
          </a:p>
        </p:txBody>
      </p:sp>
      <p:sp>
        <p:nvSpPr>
          <p:cNvPr id="5" name="Footer Placeholder 4"/>
          <p:cNvSpPr>
            <a:spLocks noGrp="1"/>
          </p:cNvSpPr>
          <p:nvPr>
            <p:ph type="ftr" sz="quarter" idx="11"/>
          </p:nvPr>
        </p:nvSpPr>
        <p:spPr/>
        <p:txBody>
          <a:bodyPr/>
          <a:lstStyle/>
          <a:p>
            <a:r>
              <a:rPr lang="en-GB"/>
              <a:t>(c) Stephen Senn 2019</a:t>
            </a:r>
          </a:p>
        </p:txBody>
      </p:sp>
      <p:sp>
        <p:nvSpPr>
          <p:cNvPr id="6" name="Slide Number Placeholder 5"/>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288298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0287F6-7451-4E48-9253-6B85FD5E7C48}" type="datetime1">
              <a:rPr lang="en-GB" smtClean="0"/>
              <a:t>26/05/2019</a:t>
            </a:fld>
            <a:endParaRPr lang="en-GB"/>
          </a:p>
        </p:txBody>
      </p:sp>
      <p:sp>
        <p:nvSpPr>
          <p:cNvPr id="5" name="Footer Placeholder 4"/>
          <p:cNvSpPr>
            <a:spLocks noGrp="1"/>
          </p:cNvSpPr>
          <p:nvPr>
            <p:ph type="ftr" sz="quarter" idx="11"/>
          </p:nvPr>
        </p:nvSpPr>
        <p:spPr/>
        <p:txBody>
          <a:bodyPr/>
          <a:lstStyle/>
          <a:p>
            <a:r>
              <a:rPr lang="en-GB"/>
              <a:t>(c) Stephen Senn 2019</a:t>
            </a:r>
          </a:p>
        </p:txBody>
      </p:sp>
      <p:sp>
        <p:nvSpPr>
          <p:cNvPr id="6" name="Slide Number Placeholder 5"/>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856716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029B5-C2A4-45F6-91FE-0DC0E9C9BEC3}" type="datetime1">
              <a:rPr lang="en-GB" smtClean="0"/>
              <a:t>26/05/2019</a:t>
            </a:fld>
            <a:endParaRPr lang="en-GB"/>
          </a:p>
        </p:txBody>
      </p:sp>
      <p:sp>
        <p:nvSpPr>
          <p:cNvPr id="6" name="Footer Placeholder 5"/>
          <p:cNvSpPr>
            <a:spLocks noGrp="1"/>
          </p:cNvSpPr>
          <p:nvPr>
            <p:ph type="ftr" sz="quarter" idx="11"/>
          </p:nvPr>
        </p:nvSpPr>
        <p:spPr/>
        <p:txBody>
          <a:bodyPr/>
          <a:lstStyle/>
          <a:p>
            <a:r>
              <a:rPr lang="en-GB"/>
              <a:t>(c) Stephen Senn 2019</a:t>
            </a:r>
          </a:p>
        </p:txBody>
      </p:sp>
      <p:sp>
        <p:nvSpPr>
          <p:cNvPr id="7" name="Slide Number Placeholder 6"/>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371472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98EE7D0-303A-4D7D-9D47-28AEB9A09268}" type="datetime1">
              <a:rPr lang="en-GB" smtClean="0"/>
              <a:t>26/05/2019</a:t>
            </a:fld>
            <a:endParaRPr lang="en-GB"/>
          </a:p>
        </p:txBody>
      </p:sp>
      <p:sp>
        <p:nvSpPr>
          <p:cNvPr id="8" name="Footer Placeholder 7"/>
          <p:cNvSpPr>
            <a:spLocks noGrp="1"/>
          </p:cNvSpPr>
          <p:nvPr>
            <p:ph type="ftr" sz="quarter" idx="11"/>
          </p:nvPr>
        </p:nvSpPr>
        <p:spPr/>
        <p:txBody>
          <a:bodyPr/>
          <a:lstStyle/>
          <a:p>
            <a:r>
              <a:rPr lang="en-GB"/>
              <a:t>(c) Stephen Senn 2019</a:t>
            </a:r>
          </a:p>
        </p:txBody>
      </p:sp>
      <p:sp>
        <p:nvSpPr>
          <p:cNvPr id="9" name="Slide Number Placeholder 8"/>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144222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EEBF94-1C5B-4617-B98F-456340D1896A}" type="datetime1">
              <a:rPr lang="en-GB" smtClean="0"/>
              <a:t>26/05/2019</a:t>
            </a:fld>
            <a:endParaRPr lang="en-GB"/>
          </a:p>
        </p:txBody>
      </p:sp>
      <p:sp>
        <p:nvSpPr>
          <p:cNvPr id="4" name="Footer Placeholder 3"/>
          <p:cNvSpPr>
            <a:spLocks noGrp="1"/>
          </p:cNvSpPr>
          <p:nvPr>
            <p:ph type="ftr" sz="quarter" idx="11"/>
          </p:nvPr>
        </p:nvSpPr>
        <p:spPr/>
        <p:txBody>
          <a:bodyPr/>
          <a:lstStyle/>
          <a:p>
            <a:r>
              <a:rPr lang="en-GB"/>
              <a:t>(c) Stephen Senn 2019</a:t>
            </a:r>
          </a:p>
        </p:txBody>
      </p:sp>
      <p:sp>
        <p:nvSpPr>
          <p:cNvPr id="5" name="Slide Number Placeholder 4"/>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2409661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BB640-FE2E-44B2-9E25-8248B5F6BFE6}" type="datetime1">
              <a:rPr lang="en-GB" smtClean="0"/>
              <a:t>26/05/2019</a:t>
            </a:fld>
            <a:endParaRPr lang="en-GB"/>
          </a:p>
        </p:txBody>
      </p:sp>
      <p:sp>
        <p:nvSpPr>
          <p:cNvPr id="3" name="Footer Placeholder 2"/>
          <p:cNvSpPr>
            <a:spLocks noGrp="1"/>
          </p:cNvSpPr>
          <p:nvPr>
            <p:ph type="ftr" sz="quarter" idx="11"/>
          </p:nvPr>
        </p:nvSpPr>
        <p:spPr/>
        <p:txBody>
          <a:bodyPr/>
          <a:lstStyle/>
          <a:p>
            <a:r>
              <a:rPr lang="en-GB"/>
              <a:t>(c) Stephen Senn 2019</a:t>
            </a:r>
          </a:p>
        </p:txBody>
      </p:sp>
      <p:sp>
        <p:nvSpPr>
          <p:cNvPr id="4" name="Slide Number Placeholder 3"/>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215972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B8CC240-E670-4C4C-A6DA-FA6A07D4501D}" type="datetime1">
              <a:rPr lang="en-GB" smtClean="0"/>
              <a:t>26/05/2019</a:t>
            </a:fld>
            <a:endParaRPr lang="en-GB"/>
          </a:p>
        </p:txBody>
      </p:sp>
      <p:sp>
        <p:nvSpPr>
          <p:cNvPr id="6" name="Footer Placeholder 5"/>
          <p:cNvSpPr>
            <a:spLocks noGrp="1"/>
          </p:cNvSpPr>
          <p:nvPr>
            <p:ph type="ftr" sz="quarter" idx="11"/>
          </p:nvPr>
        </p:nvSpPr>
        <p:spPr/>
        <p:txBody>
          <a:bodyPr/>
          <a:lstStyle/>
          <a:p>
            <a:r>
              <a:rPr lang="en-GB"/>
              <a:t>(c) Stephen Senn 2019</a:t>
            </a:r>
          </a:p>
        </p:txBody>
      </p:sp>
      <p:sp>
        <p:nvSpPr>
          <p:cNvPr id="7" name="Slide Number Placeholder 6"/>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93338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026D11-91C3-4D7B-ACE9-BB41D0DF4519}" type="datetime1">
              <a:rPr lang="en-GB" smtClean="0"/>
              <a:t>26/05/2019</a:t>
            </a:fld>
            <a:endParaRPr lang="en-GB"/>
          </a:p>
        </p:txBody>
      </p:sp>
      <p:sp>
        <p:nvSpPr>
          <p:cNvPr id="5" name="Footer Placeholder 4"/>
          <p:cNvSpPr>
            <a:spLocks noGrp="1"/>
          </p:cNvSpPr>
          <p:nvPr>
            <p:ph type="ftr" sz="quarter" idx="11"/>
          </p:nvPr>
        </p:nvSpPr>
        <p:spPr/>
        <p:txBody>
          <a:bodyPr/>
          <a:lstStyle/>
          <a:p>
            <a:r>
              <a:rPr lang="en-GB"/>
              <a:t>(c) Stephen Senn 2019</a:t>
            </a:r>
          </a:p>
        </p:txBody>
      </p:sp>
      <p:sp>
        <p:nvSpPr>
          <p:cNvPr id="6" name="Slide Number Placeholder 5"/>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1600411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7FF16AC-9400-408C-985C-0BF8DB16E8FB}" type="datetime1">
              <a:rPr lang="en-GB" smtClean="0"/>
              <a:t>26/05/2019</a:t>
            </a:fld>
            <a:endParaRPr lang="en-GB"/>
          </a:p>
        </p:txBody>
      </p:sp>
      <p:sp>
        <p:nvSpPr>
          <p:cNvPr id="6" name="Footer Placeholder 5"/>
          <p:cNvSpPr>
            <a:spLocks noGrp="1"/>
          </p:cNvSpPr>
          <p:nvPr>
            <p:ph type="ftr" sz="quarter" idx="11"/>
          </p:nvPr>
        </p:nvSpPr>
        <p:spPr/>
        <p:txBody>
          <a:bodyPr/>
          <a:lstStyle/>
          <a:p>
            <a:r>
              <a:rPr lang="en-GB"/>
              <a:t>(c) Stephen Senn 2019</a:t>
            </a:r>
          </a:p>
        </p:txBody>
      </p:sp>
      <p:sp>
        <p:nvSpPr>
          <p:cNvPr id="7" name="Slide Number Placeholder 6"/>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358382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B88880-E5BB-4307-B2F8-E8864F5340DA}" type="datetime1">
              <a:rPr lang="en-GB" smtClean="0"/>
              <a:t>26/05/2019</a:t>
            </a:fld>
            <a:endParaRPr lang="en-GB"/>
          </a:p>
        </p:txBody>
      </p:sp>
      <p:sp>
        <p:nvSpPr>
          <p:cNvPr id="5" name="Footer Placeholder 4"/>
          <p:cNvSpPr>
            <a:spLocks noGrp="1"/>
          </p:cNvSpPr>
          <p:nvPr>
            <p:ph type="ftr" sz="quarter" idx="11"/>
          </p:nvPr>
        </p:nvSpPr>
        <p:spPr/>
        <p:txBody>
          <a:bodyPr/>
          <a:lstStyle/>
          <a:p>
            <a:r>
              <a:rPr lang="en-GB"/>
              <a:t>(c) Stephen Senn 2019</a:t>
            </a:r>
          </a:p>
        </p:txBody>
      </p:sp>
      <p:sp>
        <p:nvSpPr>
          <p:cNvPr id="6" name="Slide Number Placeholder 5"/>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450470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E12ECE-BFAA-41CF-80D0-78A0313BF235}" type="datetime1">
              <a:rPr lang="en-GB" smtClean="0"/>
              <a:t>26/05/2019</a:t>
            </a:fld>
            <a:endParaRPr lang="en-GB"/>
          </a:p>
        </p:txBody>
      </p:sp>
      <p:sp>
        <p:nvSpPr>
          <p:cNvPr id="5" name="Footer Placeholder 4"/>
          <p:cNvSpPr>
            <a:spLocks noGrp="1"/>
          </p:cNvSpPr>
          <p:nvPr>
            <p:ph type="ftr" sz="quarter" idx="11"/>
          </p:nvPr>
        </p:nvSpPr>
        <p:spPr/>
        <p:txBody>
          <a:bodyPr/>
          <a:lstStyle/>
          <a:p>
            <a:r>
              <a:rPr lang="en-GB"/>
              <a:t>(c) Stephen Senn 2019</a:t>
            </a:r>
          </a:p>
        </p:txBody>
      </p:sp>
      <p:sp>
        <p:nvSpPr>
          <p:cNvPr id="6" name="Slide Number Placeholder 5"/>
          <p:cNvSpPr>
            <a:spLocks noGrp="1"/>
          </p:cNvSpPr>
          <p:nvPr>
            <p:ph type="sldNum" sz="quarter" idx="12"/>
          </p:nvPr>
        </p:nvSpPr>
        <p:spPr/>
        <p:txBody>
          <a:bodyPr/>
          <a:lstStyle/>
          <a:p>
            <a:fld id="{0A6279BC-8F68-4469-B976-B3EBABA7982D}" type="slidenum">
              <a:rPr lang="en-GB" smtClean="0"/>
              <a:t>‹#›</a:t>
            </a:fld>
            <a:endParaRPr lang="en-GB"/>
          </a:p>
        </p:txBody>
      </p:sp>
    </p:spTree>
    <p:extLst>
      <p:ext uri="{BB962C8B-B14F-4D97-AF65-F5344CB8AC3E}">
        <p14:creationId xmlns:p14="http://schemas.microsoft.com/office/powerpoint/2010/main" val="283498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A9706-2482-4C41-B224-05C1BD39B520}" type="datetime1">
              <a:rPr lang="en-GB" smtClean="0"/>
              <a:t>26/05/2019</a:t>
            </a:fld>
            <a:endParaRPr lang="en-GB"/>
          </a:p>
        </p:txBody>
      </p:sp>
      <p:sp>
        <p:nvSpPr>
          <p:cNvPr id="5" name="Footer Placeholder 4"/>
          <p:cNvSpPr>
            <a:spLocks noGrp="1"/>
          </p:cNvSpPr>
          <p:nvPr>
            <p:ph type="ftr" sz="quarter" idx="11"/>
          </p:nvPr>
        </p:nvSpPr>
        <p:spPr/>
        <p:txBody>
          <a:bodyPr/>
          <a:lstStyle/>
          <a:p>
            <a:r>
              <a:rPr lang="en-GB"/>
              <a:t>(c) Stephen Senn 2019</a:t>
            </a:r>
          </a:p>
        </p:txBody>
      </p:sp>
      <p:sp>
        <p:nvSpPr>
          <p:cNvPr id="6" name="Slide Number Placeholder 5"/>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116589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ACA26C5-D5D3-430D-853B-9B703E573463}" type="datetime1">
              <a:rPr lang="en-GB" smtClean="0"/>
              <a:t>26/05/2019</a:t>
            </a:fld>
            <a:endParaRPr lang="en-GB"/>
          </a:p>
        </p:txBody>
      </p:sp>
      <p:sp>
        <p:nvSpPr>
          <p:cNvPr id="6" name="Footer Placeholder 5"/>
          <p:cNvSpPr>
            <a:spLocks noGrp="1"/>
          </p:cNvSpPr>
          <p:nvPr>
            <p:ph type="ftr" sz="quarter" idx="11"/>
          </p:nvPr>
        </p:nvSpPr>
        <p:spPr/>
        <p:txBody>
          <a:bodyPr/>
          <a:lstStyle/>
          <a:p>
            <a:r>
              <a:rPr lang="en-GB"/>
              <a:t>(c) Stephen Senn 2019</a:t>
            </a:r>
          </a:p>
        </p:txBody>
      </p:sp>
      <p:sp>
        <p:nvSpPr>
          <p:cNvPr id="7" name="Slide Number Placeholder 6"/>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44309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548596-362C-4E4C-AEC2-D4B18A0FF33D}" type="datetime1">
              <a:rPr lang="en-GB" smtClean="0"/>
              <a:t>26/05/2019</a:t>
            </a:fld>
            <a:endParaRPr lang="en-GB"/>
          </a:p>
        </p:txBody>
      </p:sp>
      <p:sp>
        <p:nvSpPr>
          <p:cNvPr id="8" name="Footer Placeholder 7"/>
          <p:cNvSpPr>
            <a:spLocks noGrp="1"/>
          </p:cNvSpPr>
          <p:nvPr>
            <p:ph type="ftr" sz="quarter" idx="11"/>
          </p:nvPr>
        </p:nvSpPr>
        <p:spPr/>
        <p:txBody>
          <a:bodyPr/>
          <a:lstStyle/>
          <a:p>
            <a:r>
              <a:rPr lang="en-GB"/>
              <a:t>(c) Stephen Senn 2019</a:t>
            </a:r>
          </a:p>
        </p:txBody>
      </p:sp>
      <p:sp>
        <p:nvSpPr>
          <p:cNvPr id="9" name="Slide Number Placeholder 8"/>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182527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293BA52-CD91-4991-BAD8-8195ACB72AC9}" type="datetime1">
              <a:rPr lang="en-GB" smtClean="0"/>
              <a:t>26/05/2019</a:t>
            </a:fld>
            <a:endParaRPr lang="en-GB"/>
          </a:p>
        </p:txBody>
      </p:sp>
      <p:sp>
        <p:nvSpPr>
          <p:cNvPr id="4" name="Footer Placeholder 3"/>
          <p:cNvSpPr>
            <a:spLocks noGrp="1"/>
          </p:cNvSpPr>
          <p:nvPr>
            <p:ph type="ftr" sz="quarter" idx="11"/>
          </p:nvPr>
        </p:nvSpPr>
        <p:spPr/>
        <p:txBody>
          <a:bodyPr/>
          <a:lstStyle/>
          <a:p>
            <a:r>
              <a:rPr lang="en-GB"/>
              <a:t>(c) Stephen Senn 2019</a:t>
            </a:r>
          </a:p>
        </p:txBody>
      </p:sp>
      <p:sp>
        <p:nvSpPr>
          <p:cNvPr id="5" name="Slide Number Placeholder 4"/>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327909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993CA-6113-4C2E-B5C6-496B524DBFA7}" type="datetime1">
              <a:rPr lang="en-GB" smtClean="0"/>
              <a:t>26/05/2019</a:t>
            </a:fld>
            <a:endParaRPr lang="en-GB"/>
          </a:p>
        </p:txBody>
      </p:sp>
      <p:sp>
        <p:nvSpPr>
          <p:cNvPr id="3" name="Footer Placeholder 2"/>
          <p:cNvSpPr>
            <a:spLocks noGrp="1"/>
          </p:cNvSpPr>
          <p:nvPr>
            <p:ph type="ftr" sz="quarter" idx="11"/>
          </p:nvPr>
        </p:nvSpPr>
        <p:spPr/>
        <p:txBody>
          <a:bodyPr/>
          <a:lstStyle/>
          <a:p>
            <a:r>
              <a:rPr lang="en-GB"/>
              <a:t>(c) Stephen Senn 2019</a:t>
            </a:r>
          </a:p>
        </p:txBody>
      </p:sp>
      <p:sp>
        <p:nvSpPr>
          <p:cNvPr id="4" name="Slide Number Placeholder 3"/>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269754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E4C8317-E523-48A4-BCCA-D2533E81BAB6}" type="datetime1">
              <a:rPr lang="en-GB" smtClean="0"/>
              <a:t>26/05/2019</a:t>
            </a:fld>
            <a:endParaRPr lang="en-GB"/>
          </a:p>
        </p:txBody>
      </p:sp>
      <p:sp>
        <p:nvSpPr>
          <p:cNvPr id="6" name="Footer Placeholder 5"/>
          <p:cNvSpPr>
            <a:spLocks noGrp="1"/>
          </p:cNvSpPr>
          <p:nvPr>
            <p:ph type="ftr" sz="quarter" idx="11"/>
          </p:nvPr>
        </p:nvSpPr>
        <p:spPr/>
        <p:txBody>
          <a:bodyPr/>
          <a:lstStyle/>
          <a:p>
            <a:r>
              <a:rPr lang="en-GB"/>
              <a:t>(c) Stephen Senn 2019</a:t>
            </a:r>
          </a:p>
        </p:txBody>
      </p:sp>
      <p:sp>
        <p:nvSpPr>
          <p:cNvPr id="7" name="Slide Number Placeholder 6"/>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97030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A199C2-1E85-4E95-B22C-93DEB99F5D17}" type="datetime1">
              <a:rPr lang="en-GB" smtClean="0"/>
              <a:t>26/05/2019</a:t>
            </a:fld>
            <a:endParaRPr lang="en-GB"/>
          </a:p>
        </p:txBody>
      </p:sp>
      <p:sp>
        <p:nvSpPr>
          <p:cNvPr id="6" name="Footer Placeholder 5"/>
          <p:cNvSpPr>
            <a:spLocks noGrp="1"/>
          </p:cNvSpPr>
          <p:nvPr>
            <p:ph type="ftr" sz="quarter" idx="11"/>
          </p:nvPr>
        </p:nvSpPr>
        <p:spPr/>
        <p:txBody>
          <a:bodyPr/>
          <a:lstStyle/>
          <a:p>
            <a:r>
              <a:rPr lang="en-GB"/>
              <a:t>(c) Stephen Senn 2019</a:t>
            </a:r>
          </a:p>
        </p:txBody>
      </p:sp>
      <p:sp>
        <p:nvSpPr>
          <p:cNvPr id="7" name="Slide Number Placeholder 6"/>
          <p:cNvSpPr>
            <a:spLocks noGrp="1"/>
          </p:cNvSpPr>
          <p:nvPr>
            <p:ph type="sldNum" sz="quarter" idx="12"/>
          </p:nvPr>
        </p:nvSpPr>
        <p:spPr/>
        <p:txBody>
          <a:bodyPr/>
          <a:lstStyle/>
          <a:p>
            <a:fld id="{B14543DD-F528-4A7A-97F4-CB3D87B1AE2F}" type="slidenum">
              <a:rPr lang="en-GB" smtClean="0"/>
              <a:t>‹#›</a:t>
            </a:fld>
            <a:endParaRPr lang="en-GB"/>
          </a:p>
        </p:txBody>
      </p:sp>
    </p:spTree>
    <p:extLst>
      <p:ext uri="{BB962C8B-B14F-4D97-AF65-F5344CB8AC3E}">
        <p14:creationId xmlns:p14="http://schemas.microsoft.com/office/powerpoint/2010/main" val="197253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1F25BD-4434-48DD-8822-85DC0247530B}" type="datetime1">
              <a:rPr lang="en-GB" smtClean="0"/>
              <a:t>26/05/2019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(c) Stephen Senn 2019</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543DD-F528-4A7A-97F4-CB3D87B1AE2F}" type="slidenum">
              <a:rPr lang="en-GB" smtClean="0"/>
              <a:t>‹#›</a:t>
            </a:fld>
            <a:endParaRPr lang="en-GB"/>
          </a:p>
        </p:txBody>
      </p:sp>
    </p:spTree>
    <p:extLst>
      <p:ext uri="{BB962C8B-B14F-4D97-AF65-F5344CB8AC3E}">
        <p14:creationId xmlns:p14="http://schemas.microsoft.com/office/powerpoint/2010/main" val="2716510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FB937-5EC4-4021-8691-3EB68A112083}" type="datetime1">
              <a:rPr lang="en-GB" smtClean="0"/>
              <a:t>26/05/2019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(c) Stephen Senn 2019</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6279BC-8F68-4469-B976-B3EBABA7982D}" type="slidenum">
              <a:rPr lang="en-GB" smtClean="0"/>
              <a:t>‹#›</a:t>
            </a:fld>
            <a:endParaRPr lang="en-GB"/>
          </a:p>
        </p:txBody>
      </p:sp>
    </p:spTree>
    <p:extLst>
      <p:ext uri="{BB962C8B-B14F-4D97-AF65-F5344CB8AC3E}">
        <p14:creationId xmlns:p14="http://schemas.microsoft.com/office/powerpoint/2010/main" val="3046765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en@senns.demon.co.u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en-US" sz="1050" kern="0" dirty="0"/>
              <a:t>(c) Stephen Senn 2019</a:t>
            </a:r>
          </a:p>
        </p:txBody>
      </p:sp>
      <p:sp>
        <p:nvSpPr>
          <p:cNvPr id="307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defTabSz="685800" eaLnBrk="1" fontAlgn="auto" hangingPunct="1">
              <a:spcBef>
                <a:spcPct val="0"/>
              </a:spcBef>
              <a:spcAft>
                <a:spcPts val="0"/>
              </a:spcAft>
              <a:buNone/>
            </a:pPr>
            <a:fld id="{D7B2218A-AF71-4CE1-A51B-1A40D4950E50}" type="slidenum">
              <a:rPr lang="en-GB" altLang="en-US" sz="1050" kern="0"/>
              <a:pPr defTabSz="685800" eaLnBrk="1" fontAlgn="auto" hangingPunct="1">
                <a:spcBef>
                  <a:spcPct val="0"/>
                </a:spcBef>
                <a:spcAft>
                  <a:spcPts val="0"/>
                </a:spcAft>
                <a:buNone/>
              </a:pPr>
              <a:t>1</a:t>
            </a:fld>
            <a:endParaRPr lang="en-GB" altLang="en-US" sz="1050" kern="0"/>
          </a:p>
        </p:txBody>
      </p:sp>
      <p:sp>
        <p:nvSpPr>
          <p:cNvPr id="3077" name="Rectangle 2"/>
          <p:cNvSpPr>
            <a:spLocks noGrp="1" noChangeArrowheads="1"/>
          </p:cNvSpPr>
          <p:nvPr>
            <p:ph type="ctrTitle"/>
          </p:nvPr>
        </p:nvSpPr>
        <p:spPr>
          <a:xfrm>
            <a:off x="1143001" y="1699023"/>
            <a:ext cx="6741368" cy="1788319"/>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sz="3200" dirty="0">
                <a:solidFill>
                  <a:srgbClr val="000000"/>
                </a:solidFill>
              </a:rPr>
              <a:t>Precision medicine: The honeymoon is</a:t>
            </a:r>
            <a:br>
              <a:rPr lang="en-GB" sz="3200" dirty="0">
                <a:solidFill>
                  <a:srgbClr val="000000"/>
                </a:solidFill>
              </a:rPr>
            </a:br>
            <a:r>
              <a:rPr lang="en-GB" sz="3200" dirty="0">
                <a:solidFill>
                  <a:srgbClr val="000000"/>
                </a:solidFill>
              </a:rPr>
              <a:t>over. It’s high time for tough love</a:t>
            </a:r>
            <a:br>
              <a:rPr lang="en-GB" sz="3200" dirty="0">
                <a:solidFill>
                  <a:srgbClr val="000000"/>
                </a:solidFill>
              </a:rPr>
            </a:br>
            <a:endParaRPr lang="en-GB" altLang="en-US" sz="2700" dirty="0">
              <a:solidFill>
                <a:schemeClr val="accent2"/>
              </a:solidFill>
            </a:endParaRPr>
          </a:p>
        </p:txBody>
      </p:sp>
      <p:sp>
        <p:nvSpPr>
          <p:cNvPr id="3078" name="Rectangle 3"/>
          <p:cNvSpPr>
            <a:spLocks noGrp="1" noChangeArrowheads="1"/>
          </p:cNvSpPr>
          <p:nvPr>
            <p:ph type="subTitle" idx="1"/>
          </p:nvPr>
        </p:nvSpPr>
        <p:spPr>
          <a:xfrm>
            <a:off x="2171700" y="3487340"/>
            <a:ext cx="4800600" cy="1957883"/>
          </a:xfrm>
        </p:spPr>
        <p:txBody>
          <a:bodyPr>
            <a:normAutofit/>
          </a:bodyPr>
          <a:lstStyle/>
          <a:p>
            <a:pPr eaLnBrk="1" hangingPunct="1"/>
            <a:endParaRPr lang="en-GB" altLang="en-US" dirty="0"/>
          </a:p>
          <a:p>
            <a:pPr eaLnBrk="1" hangingPunct="1"/>
            <a:r>
              <a:rPr lang="en-GB" altLang="en-US" dirty="0"/>
              <a:t>Stephen Senn</a:t>
            </a:r>
          </a:p>
          <a:p>
            <a:pPr eaLnBrk="1" hangingPunct="1"/>
            <a:r>
              <a:rPr lang="en-GB" altLang="en-US" dirty="0"/>
              <a:t>Edinburgh</a:t>
            </a:r>
          </a:p>
          <a:p>
            <a:pPr eaLnBrk="1" hangingPunct="1"/>
            <a:r>
              <a:rPr lang="en-GB" altLang="en-US" dirty="0">
                <a:hlinkClick r:id="rId3"/>
              </a:rPr>
              <a:t>stephen@senns.demon.co.uk</a:t>
            </a:r>
            <a:endParaRPr lang="en-GB" altLang="en-US" dirty="0"/>
          </a:p>
          <a:p>
            <a:pPr eaLnBrk="1" hangingPunct="1"/>
            <a:endParaRPr lang="en-GB" altLang="en-US" dirty="0"/>
          </a:p>
          <a:p>
            <a:pPr eaLnBrk="1" hangingPunct="1"/>
            <a:endParaRPr lang="en-GB" altLang="en-US" dirty="0"/>
          </a:p>
          <a:p>
            <a:pPr eaLnBrk="1" hangingPunct="1"/>
            <a:endParaRPr lang="en-GB" alt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692696"/>
            <a:ext cx="922554" cy="1116125"/>
          </a:xfrm>
          <a:prstGeom prst="rect">
            <a:avLst/>
          </a:prstGeom>
        </p:spPr>
      </p:pic>
      <p:pic>
        <p:nvPicPr>
          <p:cNvPr id="7" name="Picture 6" descr="Twitter signature"/>
          <p:cNvPicPr/>
          <p:nvPr/>
        </p:nvPicPr>
        <p:blipFill>
          <a:blip r:embed="rId5">
            <a:extLst>
              <a:ext uri="{28A0092B-C50C-407E-A947-70E740481C1C}">
                <a14:useLocalDpi xmlns:a14="http://schemas.microsoft.com/office/drawing/2010/main" val="0"/>
              </a:ext>
            </a:extLst>
          </a:blip>
          <a:srcRect/>
          <a:stretch>
            <a:fillRect/>
          </a:stretch>
        </p:blipFill>
        <p:spPr bwMode="auto">
          <a:xfrm>
            <a:off x="3871912" y="5102324"/>
            <a:ext cx="1400175" cy="342900"/>
          </a:xfrm>
          <a:prstGeom prst="rect">
            <a:avLst/>
          </a:prstGeom>
          <a:noFill/>
          <a:ln>
            <a:noFill/>
          </a:ln>
        </p:spPr>
      </p:pic>
    </p:spTree>
    <p:extLst>
      <p:ext uri="{BB962C8B-B14F-4D97-AF65-F5344CB8AC3E}">
        <p14:creationId xmlns:p14="http://schemas.microsoft.com/office/powerpoint/2010/main" val="371032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b="1" dirty="0">
                <a:solidFill>
                  <a:schemeClr val="accent2"/>
                </a:solidFill>
              </a:rPr>
              <a:t>The Researchers are Enthusiastic </a:t>
            </a:r>
            <a:br>
              <a:rPr lang="en-GB" sz="3600" b="1" dirty="0">
                <a:solidFill>
                  <a:schemeClr val="accent2"/>
                </a:solidFill>
              </a:rPr>
            </a:br>
            <a:r>
              <a:rPr lang="en-GB" sz="2800" b="1" dirty="0">
                <a:solidFill>
                  <a:schemeClr val="accent2"/>
                </a:solidFill>
              </a:rPr>
              <a:t>and the Financial Press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988840"/>
            <a:ext cx="4875719" cy="325047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647551"/>
            <a:ext cx="2949792" cy="3933056"/>
          </a:xfrm>
          <a:prstGeom prst="rect">
            <a:avLst/>
          </a:prstGeom>
        </p:spPr>
      </p:pic>
      <p:sp>
        <p:nvSpPr>
          <p:cNvPr id="9" name="TextBox 8"/>
          <p:cNvSpPr txBox="1"/>
          <p:nvPr/>
        </p:nvSpPr>
        <p:spPr>
          <a:xfrm>
            <a:off x="4139952" y="5733256"/>
            <a:ext cx="3744416" cy="646331"/>
          </a:xfrm>
          <a:prstGeom prst="rect">
            <a:avLst/>
          </a:prstGeom>
          <a:noFill/>
        </p:spPr>
        <p:txBody>
          <a:bodyPr wrap="square" rtlCol="0">
            <a:spAutoFit/>
          </a:bodyPr>
          <a:lstStyle/>
          <a:p>
            <a:r>
              <a:rPr lang="en-GB" dirty="0"/>
              <a:t>Olivia </a:t>
            </a:r>
            <a:r>
              <a:rPr lang="en-GB" dirty="0" err="1"/>
              <a:t>Rossanese</a:t>
            </a:r>
            <a:r>
              <a:rPr lang="en-GB" dirty="0"/>
              <a:t>, Institute of Cancer Research, December 2018</a:t>
            </a:r>
          </a:p>
        </p:txBody>
      </p:sp>
      <p:sp>
        <p:nvSpPr>
          <p:cNvPr id="2" name="Footer Placeholder 1">
            <a:extLst>
              <a:ext uri="{FF2B5EF4-FFF2-40B4-BE49-F238E27FC236}">
                <a16:creationId xmlns:a16="http://schemas.microsoft.com/office/drawing/2014/main" id="{9D13BC7A-09F9-44FB-A802-3A27F6B74481}"/>
              </a:ext>
            </a:extLst>
          </p:cNvPr>
          <p:cNvSpPr>
            <a:spLocks noGrp="1"/>
          </p:cNvSpPr>
          <p:nvPr>
            <p:ph type="ftr" sz="quarter" idx="11"/>
          </p:nvPr>
        </p:nvSpPr>
        <p:spPr/>
        <p:txBody>
          <a:bodyPr/>
          <a:lstStyle/>
          <a:p>
            <a:r>
              <a:rPr lang="en-GB"/>
              <a:t>(c) Stephen Senn 2019</a:t>
            </a:r>
          </a:p>
        </p:txBody>
      </p:sp>
      <p:sp>
        <p:nvSpPr>
          <p:cNvPr id="3" name="Slide Number Placeholder 2">
            <a:extLst>
              <a:ext uri="{FF2B5EF4-FFF2-40B4-BE49-F238E27FC236}">
                <a16:creationId xmlns:a16="http://schemas.microsoft.com/office/drawing/2014/main" id="{E35FC236-877B-442E-8434-7D192CA9BF47}"/>
              </a:ext>
            </a:extLst>
          </p:cNvPr>
          <p:cNvSpPr>
            <a:spLocks noGrp="1"/>
          </p:cNvSpPr>
          <p:nvPr>
            <p:ph type="sldNum" sz="quarter" idx="12"/>
          </p:nvPr>
        </p:nvSpPr>
        <p:spPr/>
        <p:txBody>
          <a:bodyPr/>
          <a:lstStyle/>
          <a:p>
            <a:fld id="{0A6279BC-8F68-4469-B976-B3EBABA7982D}" type="slidenum">
              <a:rPr lang="en-GB" smtClean="0"/>
              <a:t>10</a:t>
            </a:fld>
            <a:endParaRPr lang="en-GB"/>
          </a:p>
        </p:txBody>
      </p:sp>
    </p:spTree>
    <p:extLst>
      <p:ext uri="{BB962C8B-B14F-4D97-AF65-F5344CB8AC3E}">
        <p14:creationId xmlns:p14="http://schemas.microsoft.com/office/powerpoint/2010/main" val="206771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4800" b="1" dirty="0">
                <a:solidFill>
                  <a:schemeClr val="accent2"/>
                </a:solidFill>
              </a:rPr>
              <a:t>Warning</a:t>
            </a:r>
          </a:p>
        </p:txBody>
      </p:sp>
      <p:sp>
        <p:nvSpPr>
          <p:cNvPr id="8" name="TextBox 7"/>
          <p:cNvSpPr txBox="1"/>
          <p:nvPr/>
        </p:nvSpPr>
        <p:spPr>
          <a:xfrm>
            <a:off x="755576" y="1844824"/>
            <a:ext cx="6408712" cy="1077218"/>
          </a:xfrm>
          <a:prstGeom prst="rect">
            <a:avLst/>
          </a:prstGeom>
          <a:noFill/>
        </p:spPr>
        <p:txBody>
          <a:bodyPr wrap="square" rtlCol="0">
            <a:spAutoFit/>
          </a:bodyPr>
          <a:lstStyle/>
          <a:p>
            <a:r>
              <a:rPr lang="en-GB" sz="3200" dirty="0"/>
              <a:t>We tend to believe the truth is in there.</a:t>
            </a:r>
          </a:p>
        </p:txBody>
      </p:sp>
      <p:sp>
        <p:nvSpPr>
          <p:cNvPr id="9" name="TextBox 8"/>
          <p:cNvSpPr txBox="1"/>
          <p:nvPr/>
        </p:nvSpPr>
        <p:spPr>
          <a:xfrm>
            <a:off x="755576" y="3645024"/>
            <a:ext cx="6048672" cy="1569660"/>
          </a:xfrm>
          <a:prstGeom prst="rect">
            <a:avLst/>
          </a:prstGeom>
          <a:noFill/>
        </p:spPr>
        <p:txBody>
          <a:bodyPr wrap="square" rtlCol="0">
            <a:spAutoFit/>
          </a:bodyPr>
          <a:lstStyle/>
          <a:p>
            <a:r>
              <a:rPr lang="en-GB" sz="3200" dirty="0"/>
              <a:t>Sometimes it isn’t and the danger is that we will find it anyway</a:t>
            </a:r>
          </a:p>
        </p:txBody>
      </p:sp>
      <p:sp>
        <p:nvSpPr>
          <p:cNvPr id="10" name="Footer Placeholder 9"/>
          <p:cNvSpPr>
            <a:spLocks noGrp="1"/>
          </p:cNvSpPr>
          <p:nvPr>
            <p:ph type="ftr" sz="quarter" idx="11"/>
          </p:nvPr>
        </p:nvSpPr>
        <p:spPr/>
        <p:txBody>
          <a:bodyPr/>
          <a:lstStyle/>
          <a:p>
            <a:r>
              <a:rPr lang="en-GB"/>
              <a:t>(c) Stephen Senn 2019</a:t>
            </a:r>
          </a:p>
        </p:txBody>
      </p:sp>
      <p:sp>
        <p:nvSpPr>
          <p:cNvPr id="11" name="Slide Number Placeholder 10"/>
          <p:cNvSpPr>
            <a:spLocks noGrp="1"/>
          </p:cNvSpPr>
          <p:nvPr>
            <p:ph type="sldNum" sz="quarter" idx="12"/>
          </p:nvPr>
        </p:nvSpPr>
        <p:spPr/>
        <p:txBody>
          <a:bodyPr/>
          <a:lstStyle/>
          <a:p>
            <a:fld id="{0A6279BC-8F68-4469-B976-B3EBABA7982D}" type="slidenum">
              <a:rPr lang="en-GB" smtClean="0"/>
              <a:t>11</a:t>
            </a:fld>
            <a:endParaRPr lang="en-GB"/>
          </a:p>
        </p:txBody>
      </p:sp>
    </p:spTree>
    <p:extLst>
      <p:ext uri="{BB962C8B-B14F-4D97-AF65-F5344CB8AC3E}">
        <p14:creationId xmlns:p14="http://schemas.microsoft.com/office/powerpoint/2010/main" val="32822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a:bodyPr>
          <a:lstStyle/>
          <a:p>
            <a:pPr lvl="0"/>
            <a:r>
              <a:rPr lang="en-US" sz="3600" b="1" dirty="0">
                <a:solidFill>
                  <a:schemeClr val="accent2"/>
                </a:solidFill>
              </a:rPr>
              <a:t>Statistics on non-responders</a:t>
            </a:r>
          </a:p>
        </p:txBody>
      </p:sp>
      <p:sp>
        <p:nvSpPr>
          <p:cNvPr id="3" name="Content Placeholder 2"/>
          <p:cNvSpPr txBox="1">
            <a:spLocks noGrp="1"/>
          </p:cNvSpPr>
          <p:nvPr>
            <p:ph idx="1"/>
          </p:nvPr>
        </p:nvSpPr>
        <p:spPr/>
        <p:txBody>
          <a:bodyPr anchorCtr="1"/>
          <a:lstStyle/>
          <a:p>
            <a:pPr marL="0" lvl="0" indent="0" algn="ctr">
              <a:buNone/>
            </a:pPr>
            <a:r>
              <a:rPr lang="en-US"/>
              <a:t>What the FDA says</a:t>
            </a:r>
          </a:p>
        </p:txBody>
      </p:sp>
      <p:sp>
        <p:nvSpPr>
          <p:cNvPr id="4" name="Content Placeholder 3"/>
          <p:cNvSpPr txBox="1">
            <a:spLocks noGrp="1"/>
          </p:cNvSpPr>
          <p:nvPr>
            <p:ph idx="2"/>
          </p:nvPr>
        </p:nvSpPr>
        <p:spPr/>
        <p:txBody>
          <a:bodyPr/>
          <a:lstStyle/>
          <a:p>
            <a:pPr marL="0" lvl="0" indent="0" algn="ctr">
              <a:buNone/>
            </a:pPr>
            <a:r>
              <a:rPr lang="en-US" dirty="0"/>
              <a:t>Where the FDA got it</a:t>
            </a:r>
          </a:p>
          <a:p>
            <a:pPr lvl="0"/>
            <a:endParaRPr lang="en-US" dirty="0"/>
          </a:p>
        </p:txBody>
      </p:sp>
      <p:pic>
        <p:nvPicPr>
          <p:cNvPr id="5" name="Picture 4"/>
          <p:cNvPicPr>
            <a:picLocks noChangeAspect="1"/>
          </p:cNvPicPr>
          <p:nvPr/>
        </p:nvPicPr>
        <p:blipFill>
          <a:blip r:embed="rId3"/>
          <a:stretch>
            <a:fillRect/>
          </a:stretch>
        </p:blipFill>
        <p:spPr>
          <a:xfrm>
            <a:off x="4793047" y="2271031"/>
            <a:ext cx="3505260" cy="2989027"/>
          </a:xfrm>
          <a:prstGeom prst="rect">
            <a:avLst/>
          </a:prstGeom>
          <a:noFill/>
          <a:ln>
            <a:noFill/>
          </a:ln>
        </p:spPr>
      </p:pic>
      <p:pic>
        <p:nvPicPr>
          <p:cNvPr id="6" name="Picture 5"/>
          <p:cNvPicPr>
            <a:picLocks noChangeAspect="1"/>
          </p:cNvPicPr>
          <p:nvPr/>
        </p:nvPicPr>
        <p:blipFill>
          <a:blip r:embed="rId4"/>
          <a:stretch>
            <a:fillRect/>
          </a:stretch>
        </p:blipFill>
        <p:spPr>
          <a:xfrm>
            <a:off x="304806" y="2170044"/>
            <a:ext cx="3709629" cy="3191009"/>
          </a:xfrm>
          <a:prstGeom prst="rect">
            <a:avLst/>
          </a:prstGeom>
          <a:noFill/>
          <a:ln>
            <a:noFill/>
          </a:ln>
        </p:spPr>
      </p:pic>
      <p:sp>
        <p:nvSpPr>
          <p:cNvPr id="7" name="TextBox 6"/>
          <p:cNvSpPr txBox="1"/>
          <p:nvPr/>
        </p:nvSpPr>
        <p:spPr>
          <a:xfrm>
            <a:off x="457200" y="5576934"/>
            <a:ext cx="3245662"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Paving the way for personalized medicine,  FDA Oct 2013</a:t>
            </a:r>
          </a:p>
        </p:txBody>
      </p:sp>
      <p:sp>
        <p:nvSpPr>
          <p:cNvPr id="8" name="TextBox 7"/>
          <p:cNvSpPr txBox="1"/>
          <p:nvPr/>
        </p:nvSpPr>
        <p:spPr>
          <a:xfrm>
            <a:off x="4793047" y="5576934"/>
            <a:ext cx="3807744"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Spear, Heath-Chiozzi &amp; Huff, </a:t>
            </a:r>
            <a:r>
              <a:rPr lang="en-US" sz="1800" b="0" i="1" u="none" strike="noStrike" kern="1200" cap="none" spc="0" baseline="0">
                <a:solidFill>
                  <a:srgbClr val="000000"/>
                </a:solidFill>
                <a:uFillTx/>
                <a:latin typeface="Calibri"/>
              </a:rPr>
              <a:t>Trends in Molecular Medicine</a:t>
            </a:r>
            <a:r>
              <a:rPr lang="en-US" sz="1800" b="0" i="0" u="none" strike="noStrike" kern="1200" cap="none" spc="0" baseline="0">
                <a:solidFill>
                  <a:srgbClr val="000000"/>
                </a:solidFill>
                <a:uFillTx/>
                <a:latin typeface="Calibri"/>
              </a:rPr>
              <a:t>, May 2001</a:t>
            </a:r>
          </a:p>
        </p:txBody>
      </p:sp>
      <p:sp>
        <p:nvSpPr>
          <p:cNvPr id="13" name="Rectangle 12"/>
          <p:cNvSpPr/>
          <p:nvPr/>
        </p:nvSpPr>
        <p:spPr>
          <a:xfrm>
            <a:off x="611560" y="3573016"/>
            <a:ext cx="3091302" cy="432048"/>
          </a:xfrm>
          <a:prstGeom prst="rect">
            <a:avLst/>
          </a:prstGeom>
          <a:solidFill>
            <a:srgbClr val="FF33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793047" y="4221088"/>
            <a:ext cx="3505260" cy="144016"/>
          </a:xfrm>
          <a:prstGeom prst="rect">
            <a:avLst/>
          </a:prstGeom>
          <a:solidFill>
            <a:srgbClr val="FF505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15"/>
          <p:cNvSpPr>
            <a:spLocks noGrp="1"/>
          </p:cNvSpPr>
          <p:nvPr>
            <p:ph type="sldNum" sz="quarter" idx="12"/>
          </p:nvPr>
        </p:nvSpPr>
        <p:spPr/>
        <p:txBody>
          <a:bodyPr/>
          <a:lstStyle/>
          <a:p>
            <a:fld id="{6C72BD80-2ACD-4EE6-839A-3565CB248CC2}" type="slidenum">
              <a:rPr lang="en-GB" altLang="en-US" smtClean="0"/>
              <a:pPr/>
              <a:t>12</a:t>
            </a:fld>
            <a:endParaRPr lang="en-GB" altLang="en-US"/>
          </a:p>
        </p:txBody>
      </p:sp>
      <p:sp>
        <p:nvSpPr>
          <p:cNvPr id="9" name="Footer Placeholder 8">
            <a:extLst>
              <a:ext uri="{FF2B5EF4-FFF2-40B4-BE49-F238E27FC236}">
                <a16:creationId xmlns:a16="http://schemas.microsoft.com/office/drawing/2014/main" id="{A19C2633-55DB-4938-9146-9375DDB3E635}"/>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54422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a:bodyPr>
          <a:lstStyle/>
          <a:p>
            <a:pPr lvl="0"/>
            <a:r>
              <a:rPr lang="en-US" sz="3600" b="1" dirty="0">
                <a:solidFill>
                  <a:schemeClr val="accent2"/>
                </a:solidFill>
              </a:rPr>
              <a:t>Back to the source of the source</a:t>
            </a:r>
          </a:p>
        </p:txBody>
      </p:sp>
      <p:sp>
        <p:nvSpPr>
          <p:cNvPr id="3" name="Content Placeholder 2"/>
          <p:cNvSpPr txBox="1">
            <a:spLocks noGrp="1"/>
          </p:cNvSpPr>
          <p:nvPr>
            <p:ph idx="1"/>
          </p:nvPr>
        </p:nvSpPr>
        <p:spPr/>
        <p:txBody>
          <a:bodyPr anchorCtr="1"/>
          <a:lstStyle/>
          <a:p>
            <a:pPr marL="0" lvl="0" indent="0" algn="ctr">
              <a:buNone/>
            </a:pPr>
            <a:r>
              <a:rPr lang="en-US" dirty="0"/>
              <a:t>Where the FDA got it</a:t>
            </a:r>
          </a:p>
        </p:txBody>
      </p:sp>
      <p:sp>
        <p:nvSpPr>
          <p:cNvPr id="4" name="Content Placeholder 3"/>
          <p:cNvSpPr txBox="1">
            <a:spLocks noGrp="1"/>
          </p:cNvSpPr>
          <p:nvPr>
            <p:ph idx="2"/>
          </p:nvPr>
        </p:nvSpPr>
        <p:spPr/>
        <p:txBody>
          <a:bodyPr/>
          <a:lstStyle/>
          <a:p>
            <a:pPr marL="0" lvl="0" indent="0" algn="ctr">
              <a:buNone/>
            </a:pPr>
            <a:r>
              <a:rPr lang="en-US"/>
              <a:t>Where those who got it got it</a:t>
            </a:r>
          </a:p>
          <a:p>
            <a:pPr lvl="0"/>
            <a:endParaRPr lang="en-US"/>
          </a:p>
        </p:txBody>
      </p:sp>
      <p:sp>
        <p:nvSpPr>
          <p:cNvPr id="5" name="TextBox 7"/>
          <p:cNvSpPr txBox="1"/>
          <p:nvPr/>
        </p:nvSpPr>
        <p:spPr>
          <a:xfrm>
            <a:off x="288444" y="5687913"/>
            <a:ext cx="3807744"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Spear, Heath-</a:t>
            </a:r>
            <a:r>
              <a:rPr lang="en-US" sz="1800" b="0" i="0" u="none" strike="noStrike" kern="1200" cap="none" spc="0" baseline="0" dirty="0" err="1">
                <a:solidFill>
                  <a:srgbClr val="000000"/>
                </a:solidFill>
                <a:uFillTx/>
                <a:latin typeface="Calibri"/>
              </a:rPr>
              <a:t>Chiozzi</a:t>
            </a:r>
            <a:r>
              <a:rPr lang="en-US" sz="1800" b="0" i="0" u="none" strike="noStrike" kern="1200" cap="none" spc="0" baseline="0" dirty="0">
                <a:solidFill>
                  <a:srgbClr val="000000"/>
                </a:solidFill>
                <a:uFillTx/>
                <a:latin typeface="Calibri"/>
              </a:rPr>
              <a:t> &amp; Huff, </a:t>
            </a:r>
            <a:r>
              <a:rPr lang="en-US" sz="1800" b="0" i="1" u="none" strike="noStrike" kern="1200" cap="none" spc="0" baseline="0" dirty="0">
                <a:solidFill>
                  <a:srgbClr val="000000"/>
                </a:solidFill>
                <a:uFillTx/>
                <a:latin typeface="Calibri"/>
              </a:rPr>
              <a:t>Trends in Molecular Medicine</a:t>
            </a:r>
            <a:r>
              <a:rPr lang="en-US" sz="1800" b="0" i="0" u="none" strike="noStrike" kern="1200" cap="none" spc="0" baseline="0" dirty="0">
                <a:solidFill>
                  <a:srgbClr val="000000"/>
                </a:solidFill>
                <a:uFillTx/>
                <a:latin typeface="Calibri"/>
              </a:rPr>
              <a:t>, May 2001</a:t>
            </a:r>
          </a:p>
        </p:txBody>
      </p:sp>
      <p:pic>
        <p:nvPicPr>
          <p:cNvPr id="6" name="Picture 8"/>
          <p:cNvPicPr>
            <a:picLocks noChangeAspect="1"/>
          </p:cNvPicPr>
          <p:nvPr/>
        </p:nvPicPr>
        <p:blipFill>
          <a:blip r:embed="rId3"/>
          <a:stretch>
            <a:fillRect/>
          </a:stretch>
        </p:blipFill>
        <p:spPr>
          <a:xfrm>
            <a:off x="457200" y="2778020"/>
            <a:ext cx="3505260" cy="2989027"/>
          </a:xfrm>
          <a:prstGeom prst="rect">
            <a:avLst/>
          </a:prstGeom>
          <a:noFill/>
          <a:ln>
            <a:noFill/>
          </a:ln>
        </p:spPr>
      </p:pic>
      <p:sp>
        <p:nvSpPr>
          <p:cNvPr id="7" name="Oval 9"/>
          <p:cNvSpPr/>
          <p:nvPr/>
        </p:nvSpPr>
        <p:spPr>
          <a:xfrm>
            <a:off x="2670770" y="2951427"/>
            <a:ext cx="316876" cy="2534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a:solidFill>
              <a:srgbClr val="FF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AutoShape 2" descr="data:image/jpeg;base64,/9j/4AAQSkZJRgABAQAAAQABAAD/2wCEAAkGBxIREBIUExQUEBQXFxYZFhgWGCAXGRgUFxcWFxcZGBgcHSggGBsnGxcaJDMiJSkrLy4uGiAzODMsNygtLisBCgoKDgwOGhAQGywlICY0LC8sLDIsLCssLiwsLCwsLCwsLCwsLCwsLCwsNCwsLCwsLCwsLCwsLCwsLCwsLCwsLP/AABEIAPAAtgMBIgACEQEDEQH/xAAbAAEAAgMBAQAAAAAAAAAAAAAABAUBAwYCB//EAEcQAAIBAwEEBQoDBQYDCQAAAAECAwAEERIFEyExBhQiQVEVMjNTYXOBk7LRByNxUnKRoeI0QmJksbMkdIIWFzVDY5KiweH/xAAZAQEBAQEBAQAAAAAAAAAAAAAAAQIDBAX/xAArEQEBAAICAQMACQUAAAAAAAAAAQIREiExA0FhIlGBkaGxwdHhE0JSYnH/2gAMAwEAAhEDEQA/AORnvpd/N+bL6SX/AMxv2m9tVwv5vWy/Mb71Jn9PN7yX6nquFfZeSpHX5vWy/Mb706/N62X5jfeo9KaEjr83rZfmN96dfm9bL8xvvUelNCR1+b1svzG+9Ovzetl+Y33qPSmhI6/N62X5jfenX5vWy/Mb71HpTQkdfm9bL8xvvTr83rZfmN96j0poSOvzetl+Y33p1+b1svzG+9R6U0JHX5vWy/Mb706/N62X5jfeo9KaEjr83rZfmN96dfm9bL8xvvUelNCR1+b1svzG+9Ovzetl+Y33qPSmhI6/N62X5jfenX5vWy/Mb71HpTQmQX82fSy/Mb70qPb8/hSs2LE249PN7yX6mquFWNx6eb3kv1NVcK0UpSlVClKUClKUCt1lb72WOMHSXdVyeONRAzjvxmtNTdh/2q399H9YqXwJa7DUiM7yTEmNB6rLhiRkBT3nFZ8hrrEe9k1kEqvVpMkDmQO8cOY9tTNm7SjWeNV0gSRwLJIX7PYi4DGkBe0cEkmtOywkFtJHI6ZZZyEVgcZt5EJyMgMxKjGeOn2Vy3WtRHuNiBUlO8bVGMlXgePvUYy3I4YH9KqKvp5FG9jjcvClphMtksDMrhmAACsC5XTjsgAZqhreNSlKUraFKUoFKUoFKUoNlvz+FKW/P4UrNVNuPTze8l+pqrhVjcenm95L9TVXCqUpSlVClKUClKUCpuw/7Vb++i+sVCqbsP8AtVt76L61qUdp0H2HDc20LT3ccTyMI4okjiZ88gXBUnjpPDA4DJPGpGy+hdzLfz27SRCGAjXMIY8nUupQqkYDY555Vo/Du7SxhWXyfd3M0iId6u7wI3Old2NWQpIPE8T7AKsbXazq97G2zLh7S6Gt01Ayg7tA5J1drUMHGc+Ga8eWWXK6dtRzvSfZ8lrPcQsrBOrlkZ0jUv8AmxAsN2MafZnPeedcdXd9NduyXUrI9u9mkVo27jkILlWmiGpscAPy8AceR48a4SvR6W+Pbnl5KUpXVkpSlApSlApSlBst+fwpS35/ClZqptx6eb3kv1NVcKsbj083vJfqaq4VSlKUqoUpSgUpSgVO2F/arf30f1ioNTthf2q399H9YqXwOjsNq3UcUaCIqEjjU/8AEEaERTKuvh2Fxk8fHHfitkW1blMhYsA8Bi5OX/KQ/ljHaO7CcRx5Y41FttnSpEIliuNLxlZCYsuZGXGsnXxVTwCcOGTkmvfUZM253NwerkFBux+aVSIDJ1fl9uL/ABcGPeOPn1G91q2pdPLvXlTTJ1bAJm3jbsSRMqlf7o7ZPHxrlq7LaCSdXnLpK35eQ8saoY11RLu9Q88kjPcOz4k1xgrrh4ZrNKUrohSlKBSlKBSlKDZb8/hSlvz+FKzVTbj083vJfqaq4VY3Hp5veS/U1VwqlKUpVQpSlApSlArBFZpQa9wv7K/wFNwv7K/wH2rZSg8LCo5KB8K90pQKUpQKUpQKUpQKUpQbLfn8KUt+fwpWaqbcenm95L9TVXCrG49PN7yX6mquFUpSlKqFKUoFKUoFdGbnZv5eIpDkZk4ngVXeAL46nO7J7gue+ucrFZuOyV0E0uzykwVHR+0ISckadICu48csxx/6a+Nb2awUAdhmCx6TpcqG0qZN5jziTnGORrmKVnh8rydFc3lkZ3cIDGd2AuhhjtKZHxnnpLAfoOFNoXVluXWCPtsAAWBJ4FDnJUAN53LP6+HPUxV4fJspSlbQpSlApSlApSlBst+fwpS35/ClZqptx6eb3kv1NVcKsbj083vJfqaq4VSlKUqol2uz2kXUHiXjjDyBT/A91bvI7+st/nLW7ohZJPf20Ui60diGHiNDnHDjzAqfsEW1/KtubaO3eVW3ckTOdMoUsNasSGU6cHka55ZWLJtVeR39Zb/OWnkd/WW/zlr3t21jjWzKLp3lpDK3fl3L5P8AIVc7F2XbSW9osihZLpruJZcnsTKYhASM4xklf+qpc+pV0o/I7+st/nLTyO/rLf5y1M6P7KXVcSXKfl2ynWhONU5JSOLI5ZcHJ8Fqw2j1O2vTayW67hCqPLlt92gPzlOcAZOQoGMDHGpc+9Q17qPyO/rLf5y08jv6y3+ctWVvsITW9oIQGmmvJ4Q5zxjQKVYjuABLH414v7y0gcxQW8dyqHDTTaiZGB7RRFICJnlzPfV529Q0geR39Zb/ADlp5Hf1lv8AOWp6wWk7W7xjq7meGOa3LFlZHkUGSFuYUgkFTy7j4rfYySbUkg8yFJZTIc+Zbwks5z+6MZ/xCnOmkDyO/rLf5y08jv6y3+ctSulNnCskMtsui2uIw8a5yVIOiWMnxVh/8vZVl056Pwwky2vCJWWKZDxMc2hWBznzHBGPaD8J/U8d+TSj8jv6y3+ctPI7+st/nLV70e2DDPDas6sxaS7LhT2pVgiDrGvgSe8d2aqHvraa3nzDHbzDS0Bi1YYlsPG+Sc8DnV4inO70aV95aGPGWjbP7Dh/445Voro+n1tFDdRwxIqCO3hD4GC0rKXYt7cMo/jXOCumF5TaUpSlaRst+fwpS35/ClZqptx6eb3kv1NVcKsbj083vJfqaq4VSlKUqovugP8A4pZ/vt/tyVqi6QiNW6vbw2zMpUupZ3CMMMEZ2OjI7xWjY8Uqss0UkUToTpLOqkHGCdLew158jP6y3+ctcrMbe2pvS72/tNoksVWOFh1KA5eNXPOThk93srRt67aTZ+z3IRDvbzG7UIBhoMHA7/bUK6sZpNGuaBtCBF/NXgi5wv8AM0ksZmjSMzQFELlBvV4GTGs+3OkfwrMkmjtddMtoGaKyUKsZuUW4nOfSTsdwGb2AR5/6jUayvpVuksrpEu1EqwFXGXTUwQ7qTzlxqyBy5VX3NjNIIw81uwjTQg3q9lAS2P0yx/jVil9ejB6xbawugSa496ExjAkxq5cM8/bU46ml2utkSx2gs1Zvy12hfQ6z3K0YiDHwwSMnu41we0dnvbSvBKNLx8D7R3MPEEcQe+rB7KYxLEZoDGrMyrvV4O4AY+PHAqdDPdKio01rKqeYJXjk0jwVmBIHs5Vcd497L2gbE2dJqtbjAEXW4EVicF33qZCD+9jvPd8K6W+MVum0JJhLm7uJoE3WkNuY3LStlwRpLEIf0NUV4t1NKkslxAzpp0fmoAmltShVHZUZHcK8bSguLgqZZ4JCoIXMqDALF24DxYk1LOV7p4nSyt2t7jZ89vCJtcBNym+KE6OCzBdAHDGGNb9rbVEG1rpZBrt5tEdwnjGUTDD/ABKcMP0x31R2NnPC4kjmgRwGGd6p4MCrAg8CCCaxeWM00jSSTQO7czvVGcDHd7BTjOXno306TauwZ4LOFI3y0Mt1cRyKdJeFY4nEkZHNtJ5DwPhVXa3XXre836IZYYTMs6qEcsrKNEmnAcNnGTxzWmN7xVgVbmICAkw4mXKas5we8cSMHhjhXq8kuZYzGZrVY2IZljeOMOw5FtI7X+lST/iubxWa33doYyAWR8/sOH/jjlWivRHMpSlUbLfn8KUt+fwpWaqbcenm95L9TVXCrG49PN7yX6mquFUpSlKqFKUoFKUoLfoxaxySy71N4qW1xKF1FctEmpQSvHFe4LyxkIWW2a2U4G9imZymf7xjkBDgd4BBxyrPRL0lz/yN5/tVSwxF2VEBd2IVVHEsx4AAVy1vKr7Onj2LHbLfdYjW5aAwBMOyKyyk9saTnBXBqNsuGC9ube3WBbXeSAM6yPIdABYgBzjJAOD44rptrXiRrtAaY59zHYQsH7Sl0yrciMkHhz7q5OOd7qREt4IYJVLOpiyjExqX4EseI0kj2iueFuU7avTY1xZSpcLuRaMqO0Da2ZmdOUcgbgSw7xjBrdtHo9qvo7a3GNcULkschQ0avJIxPJBkmtmzbpdoiWOeNDLuZpUuEXQ4aNC+ZdPZdTjBJwRwrpNq3lsW6nxilura3D3DHCq+7TcwkeqbHaOf748KXK43UNRwe3OriYrbAmJAF1scmVh50mP7oJ5DwAqBW28tnikeORSjoxVge5hWqu88MUpSlaClKUClKUGy35/ClLfn8KVmqm3Hp5veS/U1VwqxuPTze8l+pqrhVKUpSqidZbN3q6t9BHxIxI+k/wAMHhUjyH/mbP5v9NZ6LbPjnnZZQWRYZpMK2kkxoXA1YOBw/nUnZVtZ3kqwLHJZyv2Yn3u+QyEHSsimNSATgZB7+VcsrZb2siL5D/zNn87+mnkT/M2fzv6am7TtrW1W3V7Z5HeCORzvymHYsGXSEPLT41rs4LVre6uGgciN4FSMTkY3m81EvoyfNHdU5XW9rpnZto9u5eO6sslHQ6pNQKOMMCCuOIqct5cKGEd1s+DUCC0RVHweBAcJleHgRUHYlta3Vyibh4kCTM43xctojZ1AYoNPFf5+yq6a9tWjbTasjFTpY3BYKccDp3Y1fpmpZu9i12ZHJbrIqXNgyyadYdw4OkkjgV8TXubelo2W42fE8bB0aJhGwYcuIXiPZWNtwWVtOYTbSyALGS63GliXRXJCmMjv5ZqRN0ftoIZp2D3UWi2kg7W6YpM0inXpB7QKEcBj+NTc8/X8K83EsrpKgn2dFvRiVo2CNIOZDELyPeBjNQdoWDzvrkurNm0qvpcdlFCqPN8BWdjQWt1d20IgeFXkCud+ZCVwSQAUGD7ah9Jdk9Vm0q28idRJC+PPibOD+oPAjxHtqyd6S+E3aVpJcMrS3dm7Kipq3vEqvBdR08Tjhn2CovkP/M2fzv6asn6MIZR2zDbpawTzyEaiDKPNQd7MeAFQeubPzp6pMqct51jMwH7WjRuyfZ/OktvimmryJ/mbP539NPIn+Zs/nf01ZW+w7dGumZheRR24niMb7ssGdVAfgxRhk5H3qrNxaOVXq7wAsuX35kwuePZ3Y7vbwqy2+Ka0i31nuiBvIpc+qfWB+vAYqNUnaKxCRtySY+GM/oM/zqNXSMlKUrQ2W/P4Upb8/hSs1U249PN7yX6mquFWM/p5veS/U1VwqlKUpVR0HQf+0S/8rdf7LVL2XHBaW8N/GJLqRW0lWwsdvPjsmQDLOOOV5AnvzVXsKG7UtLbwySApJGWWNnGHUq44Dng1I2dYbQgWVUtZysqaJFaFiCOYPLgwPEHurjlN2tRP6Q7QjVbLe26XDmzhJdndScmTgQpA5/61q2ZeRixv33EZQy2mIyWKj0vfq1fxNesX5SNX2eJd2ixqz2zFtC5wM/E1Flsb8pNGLOSNJWjZlSBgAY9WnTw4DtGszHrX6rtL6JXqPexlYI4gsVzkIWw43D8CST4HljnVHc7QgaJgtpHESvBhJISvtAZiP41P2Vs6/tpRKlrMWAYYaFipV1KsCMeBrbdWd26Mnk0R5GMpbOrD9091XqZfym+lttLZEN1tGdHeRZBDE0ccYXM2mBCyKznCvjlnnxrzHttJrO8YwLuYxaQxwszdlFeXGp1wS2WJP/5VPeWW0ZJxObe4WQaCGWJ1wYwAhHDgRpFTQ+0dVwzWJcTsrSK1s2ksmcEDuOST+prNx6n7rtr6K3cT7RshHbpARMMlWdsjSeHaY8K17EYXcL2DkCTU72bMcYmPnRE9yyY/9361sjjvkliljsNy8balKWzLk4I7XiONVS7AvQci2uAQcgiJgQQcgjhw41rjKm3YbfQtYzQgESx29hM6Y7W6RHR+HPsk5NfOq6u+fa0t0t0YbhZ1VVDJCwyqgjiMYORzzwNewL0Nr8mLvM5D9WbzvHT5ufhTDeEL289HbVreO+M0WdVkJAjHGqNpUwTpOpc4PgeFUd7ewuuEto4GyO0rux/TtMR/Krm2XaayTyPbTTtMumXewMwZcg4xgY80ewVpvrC8lTT5O3XEHVHbOrcO7PhTHzu/meznaVIvLCWEgSxyRE5IDqVJGeJGRx51HrsyUpSqNlvz+FKW/P4UrNVNn9PN7yX6mquqyn9PN7yX6mqtFUpSlKI67oF0as7uO8kux2YFjIOrQAGL51HB/ZFXdn+HNjJZq+mTU9u84uOzuYiOKxsOZ4czjuPEV85SZlDBWZQ3nAMQGHgwBww/Wsi4cIU1uEJyU1HQT4lc4/lXHL08rdytzKO+6ZdAbK12clzGrrJiInPbVjIAW1DHYx3GvfQf8PLK9s7eWTsyNLKGHLXGhYYUY4EcD8DXAPeSkEGWVgQAQZGIIHIEE4IFbtmvI0sEQlkjDSogKsRoMjhCygHgcMf1qX08uOtnKb8Polj+GVi8IyshaQTsJ107qDdsQqODzPj+6eVeZPw2sepNcDiy2TTMmeO8KMyOOHmkqwx7KxP+GrLIkS3srRSyvHKChX8wRtJq069MoOMH/U92m76BMktzH16ZzHbJJjB16GZ1ETjXwXskgDhxPCuHL/b8G/sTbn8PNki5toAxEjt2otYLNGYS+rllMEfH/TYv4Y7P63PFokZUt45QuSO0zSLgOEJYEIO44qNH+G7GeYtfTApKsMbhSZC7RK+S2vsqA+MA558qr/8AsjOlndTG9uN7BvhukJyEiycv+ZlQeeBnHtNN78ZH2Ny/h1aNYpKFZJGljDu/ZWJJJhHwUpiQAHnwPf7KtLb8M7BrmWI286LHGcM7KBKwK9tCM4XjjiB+lct0I6Ly7VEyvcSxxR6cZJkUyOTgaS2B459tXWwegFxdQRyNeTRsXmilTUx0pE0idklxqUso4Y7/AGVrLrcuRO/Z7h/Diw16dMjDrzQZbsnd7rXyxzzybvGKzb9CNjNdyQrrlKwtIyo4YRmNsMpbHFjkcO7B8a03PQeXqu/W/naUQvcBH1acIMH8zX2XxwB/+q+dx3LqSyu6k5yQxBIPPJByfjWsMbn4yS3Xs+i7N/D/AGfOtpKqSaZLaS4MQK7yXTo0opPAHDcePMjjUj/uysDLMpLQjq8UiK+NUEkjMgEmPOGQP58a+Zi5k7H5jjR5nbPY/c49n4YobqTLHeSZfzzrbL/vnPa+NbvpZ/5Jzn1Lnp1sKKwvnghGlAkR557TLluPhnNUIr3LKznLsznxYljw5cTxrxXbGWTVc7d0pSlaGy35/ClLfn8KVmqm3Hp5veS/U1VoqyuPTze8l+pqrhVSlKUqi86M9GJb8SmN44xEELGRtI7ZIXBx4j+dT4egF2zBTu0bfmDBY+eE3mcgcV09/trV0P21JaLNoa0Il0hluCf7hJU4HtOfhVtD0qugwYz2LtvzPksfPKbvGAOC6a8+WWe7rTck0hN+H046xme2XccZMuRgFQwPFeXHGT3io0XQ+7RLG4GlOsSxCLj2o5GYGMuMcOIFTb7bkspu9UtiOtIiSYduSEkFc9/GrCfplcuFVpNnFVaFkGW7LQkMmDzPLvrPL1PhdYpO0Nkba61AHu1eYLK9udXAsgCyKo0Y14bvHI1SXm0dpxbRSEXW8uRphDIQR22B3bErxwTnjy4+2pO0Ok089zbXLy2G9gLaCHbiGz2WHeBnhVFu/wDiesGazZt7vdLOSpbVqwRjiM0xl/u19xfh042dta2nu9N4BIEjlnIYnVrYxjgy8GGnmAOGK2RdGtrtDc263SmNZJEdCx/McqJnAbTnDa+8+IrS/TK6MxkM2z2UxiPdszFNIYsOJGScnnmod30ku5I5k63bR72Uyu0cjIxLIqFcgebhRw/nWJy+F6TNndGNq28MQguEjSWSFyEYgh5CFjZ+zkjKgEZP6Viwh2tL1iQXap1SSQMTw7bAlyMJxB486hy9IrppbZ+tWoWAR6IhKwjJizpZlxxbj/IVMHS6bE4B2aonxvArMoJwQTw5k545q/T+DpvXYO2p7RENxm3kgMmnOBoAB3bYXOTnlnjxqgtOglzJFaSB4gLrTuwS2RqUuNXZwOANXkPTi8TSBPYhVCgLrbGFjMePjnP6gVHi6VTqlqoksMWxBj7b9ysuD3cmpL6k8aPo1FT8NrsuiM8MbuZQquxBJiJBxw45A1D2VCl6FTJbzXDSw7mN2TUGLaijaHK4HHjkccZxVxJ0uume2dp7JmgaRkJduO8VkIbhxAVuH6CoVrtuaOzmtUmsVSYya31trIlYsw5Y78ZxkCtTL1E1i5faFukb6Y5RcLgHWFKDPHI0txyKjVvu7bdkYkjlzn0basew8BxrRXpjmUpSqNlvz+FKW/P4UrNVNuPTze8l+pqrhVjcenm95L9TVXCqUpSlVClKUClKUClKUClKVApSlUKUpQKUpQKUpQKUpQbLfn8KUt+fwpWaqbcenm95L9TVXCrK4U7+bgfSS/U1VwU+BqjFKzoPgaaT4GiMUrOk+BppPgaDFKzpPgaaT4GgxSs6T4Gmk+BoMUrOk+BppPgaDFKzpPgaaT4GgxSs6T4Gmk+BoMUrOk+BppPgaDFKzpPgaaT4GgxSs6T4Gmk+BoPdvz+FK9W6HPI8vClZtV//2Q=="/>
          <p:cNvSpPr/>
          <p:nvPr/>
        </p:nvSpPr>
        <p:spPr>
          <a:xfrm>
            <a:off x="155576" y="-144466"/>
            <a:ext cx="304796" cy="304796"/>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9" name="Picture 12"/>
          <p:cNvPicPr>
            <a:picLocks noChangeAspect="1"/>
          </p:cNvPicPr>
          <p:nvPr/>
        </p:nvPicPr>
        <p:blipFill>
          <a:blip r:embed="rId4"/>
          <a:stretch>
            <a:fillRect/>
          </a:stretch>
        </p:blipFill>
        <p:spPr>
          <a:xfrm>
            <a:off x="5036652" y="2843783"/>
            <a:ext cx="2076446" cy="2857500"/>
          </a:xfrm>
          <a:prstGeom prst="rect">
            <a:avLst/>
          </a:prstGeom>
          <a:noFill/>
          <a:ln>
            <a:noFill/>
          </a:ln>
        </p:spPr>
      </p:pic>
      <p:pic>
        <p:nvPicPr>
          <p:cNvPr id="10" name="Picture 13"/>
          <p:cNvPicPr>
            <a:picLocks noChangeAspect="1"/>
          </p:cNvPicPr>
          <p:nvPr/>
        </p:nvPicPr>
        <p:blipFill>
          <a:blip r:embed="rId5"/>
          <a:stretch>
            <a:fillRect/>
          </a:stretch>
        </p:blipFill>
        <p:spPr>
          <a:xfrm>
            <a:off x="4264944" y="6126159"/>
            <a:ext cx="4574569" cy="291766"/>
          </a:xfrm>
          <a:prstGeom prst="rect">
            <a:avLst/>
          </a:prstGeom>
          <a:noFill/>
          <a:ln>
            <a:noFill/>
          </a:ln>
        </p:spPr>
      </p:pic>
      <p:pic>
        <p:nvPicPr>
          <p:cNvPr id="11" name="Picture 14"/>
          <p:cNvPicPr>
            <a:picLocks noChangeAspect="1"/>
          </p:cNvPicPr>
          <p:nvPr/>
        </p:nvPicPr>
        <p:blipFill>
          <a:blip r:embed="rId6"/>
          <a:stretch>
            <a:fillRect/>
          </a:stretch>
        </p:blipFill>
        <p:spPr>
          <a:xfrm>
            <a:off x="4318674" y="6125730"/>
            <a:ext cx="353598" cy="292635"/>
          </a:xfrm>
          <a:prstGeom prst="rect">
            <a:avLst/>
          </a:prstGeom>
          <a:noFill/>
          <a:ln>
            <a:noFill/>
          </a:ln>
        </p:spPr>
      </p:pic>
      <p:sp>
        <p:nvSpPr>
          <p:cNvPr id="17" name="Slide Number Placeholder 16"/>
          <p:cNvSpPr>
            <a:spLocks noGrp="1"/>
          </p:cNvSpPr>
          <p:nvPr>
            <p:ph type="sldNum" sz="quarter" idx="12"/>
          </p:nvPr>
        </p:nvSpPr>
        <p:spPr/>
        <p:txBody>
          <a:bodyPr/>
          <a:lstStyle/>
          <a:p>
            <a:fld id="{6C72BD80-2ACD-4EE6-839A-3565CB248CC2}" type="slidenum">
              <a:rPr lang="en-GB" altLang="en-US" smtClean="0"/>
              <a:pPr/>
              <a:t>13</a:t>
            </a:fld>
            <a:endParaRPr lang="en-GB" altLang="en-US"/>
          </a:p>
        </p:txBody>
      </p:sp>
      <p:sp>
        <p:nvSpPr>
          <p:cNvPr id="12" name="Footer Placeholder 11">
            <a:extLst>
              <a:ext uri="{FF2B5EF4-FFF2-40B4-BE49-F238E27FC236}">
                <a16:creationId xmlns:a16="http://schemas.microsoft.com/office/drawing/2014/main" id="{AE017213-3D03-4205-9C40-71B310AEFEA1}"/>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85013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noGrp="1"/>
          </p:cNvSpPr>
          <p:nvPr>
            <p:ph type="title"/>
          </p:nvPr>
        </p:nvSpPr>
        <p:spPr/>
        <p:txBody>
          <a:bodyPr>
            <a:normAutofit/>
          </a:bodyPr>
          <a:lstStyle/>
          <a:p>
            <a:pPr lvl="0"/>
            <a:r>
              <a:rPr lang="en-GB" sz="4400" b="1" dirty="0">
                <a:solidFill>
                  <a:schemeClr val="accent2"/>
                </a:solidFill>
              </a:rPr>
              <a:t>My thesis</a:t>
            </a:r>
          </a:p>
        </p:txBody>
      </p:sp>
      <p:sp>
        <p:nvSpPr>
          <p:cNvPr id="3" name="Content Placeholder 5"/>
          <p:cNvSpPr txBox="1">
            <a:spLocks noGrp="1"/>
          </p:cNvSpPr>
          <p:nvPr>
            <p:ph idx="1"/>
          </p:nvPr>
        </p:nvSpPr>
        <p:spPr/>
        <p:txBody>
          <a:bodyPr/>
          <a:lstStyle/>
          <a:p>
            <a:pPr lvl="0"/>
            <a:r>
              <a:rPr lang="en-GB" sz="3200" dirty="0"/>
              <a:t>We  have a plague of zombie statistics</a:t>
            </a:r>
          </a:p>
          <a:p>
            <a:pPr lvl="1"/>
            <a:r>
              <a:rPr lang="en-GB" sz="2400" dirty="0"/>
              <a:t>They are ugly</a:t>
            </a:r>
          </a:p>
          <a:p>
            <a:pPr lvl="1"/>
            <a:r>
              <a:rPr lang="en-GB" sz="2400" dirty="0"/>
              <a:t>They are evil</a:t>
            </a:r>
          </a:p>
          <a:p>
            <a:pPr lvl="1"/>
            <a:r>
              <a:rPr lang="en-GB" sz="2400" dirty="0"/>
              <a:t>They refuse to die</a:t>
            </a:r>
          </a:p>
          <a:p>
            <a:pPr lvl="0"/>
            <a:r>
              <a:rPr lang="en-GB" sz="3200" dirty="0"/>
              <a:t>Even if the figures were right in some numerical sense, they wouldn’t mean what they are assumed to mean</a:t>
            </a:r>
          </a:p>
          <a:p>
            <a:pPr lvl="0"/>
            <a:r>
              <a:rPr lang="en-GB" sz="3200" dirty="0"/>
              <a:t>We need to do something!</a:t>
            </a:r>
          </a:p>
          <a:p>
            <a:pPr lvl="0"/>
            <a:endParaRPr lang="en-GB" dirty="0"/>
          </a:p>
        </p:txBody>
      </p:sp>
      <p:sp>
        <p:nvSpPr>
          <p:cNvPr id="7" name="Slide Number Placeholder 6"/>
          <p:cNvSpPr>
            <a:spLocks noGrp="1"/>
          </p:cNvSpPr>
          <p:nvPr>
            <p:ph type="sldNum" sz="quarter" idx="12"/>
          </p:nvPr>
        </p:nvSpPr>
        <p:spPr/>
        <p:txBody>
          <a:bodyPr/>
          <a:lstStyle/>
          <a:p>
            <a:fld id="{3EA74A6E-FFFE-4D2E-88C1-30478AC6C1EF}" type="slidenum">
              <a:rPr lang="en-GB" altLang="en-US" smtClean="0"/>
              <a:pPr/>
              <a:t>14</a:t>
            </a:fld>
            <a:endParaRPr lang="en-GB" altLang="en-US"/>
          </a:p>
        </p:txBody>
      </p:sp>
      <p:sp>
        <p:nvSpPr>
          <p:cNvPr id="4" name="Footer Placeholder 3">
            <a:extLst>
              <a:ext uri="{FF2B5EF4-FFF2-40B4-BE49-F238E27FC236}">
                <a16:creationId xmlns:a16="http://schemas.microsoft.com/office/drawing/2014/main" id="{DD047891-1348-470C-BB5B-CA5C5F62BB94}"/>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181037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Back to the headache </a:t>
            </a:r>
            <a:br>
              <a:rPr lang="en-GB" b="1" dirty="0">
                <a:solidFill>
                  <a:schemeClr val="accent2"/>
                </a:solidFill>
              </a:rPr>
            </a:br>
            <a:r>
              <a:rPr lang="en-GB" b="1" dirty="0">
                <a:solidFill>
                  <a:schemeClr val="accent2"/>
                </a:solidFill>
              </a:rPr>
              <a:t>A Recipe to Mimic the Cochrane Results</a:t>
            </a:r>
          </a:p>
        </p:txBody>
      </p:sp>
      <p:sp>
        <p:nvSpPr>
          <p:cNvPr id="3" name="Content Placeholder 2"/>
          <p:cNvSpPr>
            <a:spLocks noGrp="1"/>
          </p:cNvSpPr>
          <p:nvPr>
            <p:ph idx="1"/>
          </p:nvPr>
        </p:nvSpPr>
        <p:spPr/>
        <p:txBody>
          <a:bodyPr>
            <a:normAutofit lnSpcReduction="10000"/>
          </a:bodyPr>
          <a:lstStyle/>
          <a:p>
            <a:r>
              <a:rPr lang="en-GB" sz="2800" dirty="0"/>
              <a:t>Generate one random number, </a:t>
            </a:r>
            <a:r>
              <a:rPr lang="en-GB" sz="2800" i="1" dirty="0" err="1"/>
              <a:t>U</a:t>
            </a:r>
            <a:r>
              <a:rPr lang="en-GB" sz="2800" baseline="-25000" dirty="0" err="1"/>
              <a:t>i</a:t>
            </a:r>
            <a:r>
              <a:rPr lang="en-GB" sz="2800" dirty="0"/>
              <a:t>, for each of 6000 headaches, </a:t>
            </a:r>
            <a:r>
              <a:rPr lang="en-GB" sz="2800" i="1" dirty="0" err="1"/>
              <a:t>i</a:t>
            </a:r>
            <a:r>
              <a:rPr lang="en-GB" sz="2800" i="1" dirty="0"/>
              <a:t> </a:t>
            </a:r>
            <a:r>
              <a:rPr lang="en-GB" sz="2800" dirty="0"/>
              <a:t>= 1,2…6000</a:t>
            </a:r>
          </a:p>
          <a:p>
            <a:r>
              <a:rPr lang="en-GB" sz="2800" dirty="0"/>
              <a:t>Calculate pairs of headache</a:t>
            </a:r>
          </a:p>
          <a:p>
            <a:pPr lvl="1">
              <a:buFont typeface="Arial" panose="020B0604020202020204" pitchFamily="34" charset="0"/>
              <a:buChar char="•"/>
            </a:pPr>
            <a:r>
              <a:rPr lang="en-GB" sz="2800" i="1" dirty="0"/>
              <a:t>Y</a:t>
            </a:r>
            <a:r>
              <a:rPr lang="en-GB" sz="2800" baseline="-25000" dirty="0"/>
              <a:t>i1</a:t>
            </a:r>
            <a:r>
              <a:rPr lang="en-GB" sz="2800" dirty="0"/>
              <a:t> =-log(</a:t>
            </a:r>
            <a:r>
              <a:rPr lang="en-GB" sz="2800" i="1" dirty="0" err="1"/>
              <a:t>U</a:t>
            </a:r>
            <a:r>
              <a:rPr lang="en-GB" sz="2800" baseline="-25000" dirty="0" err="1"/>
              <a:t>i</a:t>
            </a:r>
            <a:r>
              <a:rPr lang="en-GB" sz="2800" dirty="0"/>
              <a:t>)2.97 (placebo headache duration)</a:t>
            </a:r>
          </a:p>
          <a:p>
            <a:pPr lvl="1">
              <a:buFont typeface="Arial" panose="020B0604020202020204" pitchFamily="34" charset="0"/>
              <a:buChar char="•"/>
            </a:pPr>
            <a:r>
              <a:rPr lang="en-GB" sz="2800" i="1" dirty="0"/>
              <a:t>Y</a:t>
            </a:r>
            <a:r>
              <a:rPr lang="en-GB" sz="2800" baseline="-25000" dirty="0"/>
              <a:t>i2</a:t>
            </a:r>
            <a:r>
              <a:rPr lang="en-GB" sz="2800" dirty="0"/>
              <a:t> =-log(</a:t>
            </a:r>
            <a:r>
              <a:rPr lang="en-GB" sz="2800" i="1" dirty="0" err="1"/>
              <a:t>U</a:t>
            </a:r>
            <a:r>
              <a:rPr lang="en-GB" sz="2800" baseline="-25000" dirty="0" err="1"/>
              <a:t>i</a:t>
            </a:r>
            <a:r>
              <a:rPr lang="en-GB" sz="2800" dirty="0"/>
              <a:t>)2.24 (paracetamol headache duration)</a:t>
            </a:r>
          </a:p>
          <a:p>
            <a:r>
              <a:rPr lang="en-GB" sz="2800" dirty="0"/>
              <a:t>Now randomly erase one member of each pair</a:t>
            </a:r>
          </a:p>
          <a:p>
            <a:pPr lvl="1"/>
            <a:r>
              <a:rPr lang="en-GB" sz="2800" dirty="0"/>
              <a:t>Because each headache can only receive one treatment</a:t>
            </a:r>
          </a:p>
          <a:p>
            <a:pPr lvl="1"/>
            <a:r>
              <a:rPr lang="en-GB" sz="2800" dirty="0"/>
              <a:t>The other is </a:t>
            </a:r>
            <a:r>
              <a:rPr lang="en-GB" sz="2800" i="1" dirty="0"/>
              <a:t>counterfactual</a:t>
            </a:r>
          </a:p>
          <a:p>
            <a:r>
              <a:rPr lang="en-GB" sz="2800" dirty="0"/>
              <a:t>Draw the empirical cumulative distribution</a:t>
            </a:r>
          </a:p>
          <a:p>
            <a:pPr lvl="1"/>
            <a:endParaRPr lang="en-GB" dirty="0"/>
          </a:p>
          <a:p>
            <a:pPr lvl="1"/>
            <a:endParaRPr lang="en-GB" dirty="0"/>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3EA74A6E-FFFE-4D2E-88C1-30478AC6C1EF}" type="slidenum">
              <a:rPr lang="en-GB" altLang="en-US" sz="1350" kern="0">
                <a:solidFill>
                  <a:sysClr val="windowText" lastClr="000000"/>
                </a:solidFill>
              </a:rPr>
              <a:pPr defTabSz="685800" eaLnBrk="1" fontAlgn="auto" hangingPunct="1">
                <a:spcBef>
                  <a:spcPts val="0"/>
                </a:spcBef>
                <a:spcAft>
                  <a:spcPts val="0"/>
                </a:spcAft>
              </a:pPr>
              <a:t>15</a:t>
            </a:fld>
            <a:endParaRPr lang="en-GB" altLang="en-US" sz="1350" kern="0">
              <a:solidFill>
                <a:sysClr val="windowText" lastClr="000000"/>
              </a:solidFill>
            </a:endParaRPr>
          </a:p>
        </p:txBody>
      </p:sp>
      <p:sp>
        <p:nvSpPr>
          <p:cNvPr id="6" name="Footer Placeholder 5">
            <a:extLst>
              <a:ext uri="{FF2B5EF4-FFF2-40B4-BE49-F238E27FC236}">
                <a16:creationId xmlns:a16="http://schemas.microsoft.com/office/drawing/2014/main" id="{BA296703-EBB6-4ABC-AEB4-B71F112F3959}"/>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3602051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857250"/>
            <a:ext cx="5143500" cy="5143500"/>
          </a:xfrm>
          <a:prstGeom prst="rect">
            <a:avLst/>
          </a:prstGeom>
        </p:spPr>
      </p:pic>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pPr>
            <a:fld id="{04F1B43A-D7FA-4B09-81D1-B9669A598DBE}" type="slidenum">
              <a:rPr lang="en-GB" altLang="en-US" sz="1350" kern="0">
                <a:solidFill>
                  <a:sysClr val="windowText" lastClr="000000"/>
                </a:solidFill>
              </a:rPr>
              <a:pPr defTabSz="685800" eaLnBrk="1" fontAlgn="auto" hangingPunct="1">
                <a:spcBef>
                  <a:spcPts val="0"/>
                </a:spcBef>
                <a:spcAft>
                  <a:spcPts val="0"/>
                </a:spcAft>
              </a:pPr>
              <a:t>16</a:t>
            </a:fld>
            <a:endParaRPr lang="en-GB" altLang="en-US" sz="1350" kern="0">
              <a:solidFill>
                <a:sysClr val="windowText" lastClr="000000"/>
              </a:solidFill>
            </a:endParaRPr>
          </a:p>
        </p:txBody>
      </p:sp>
      <p:sp>
        <p:nvSpPr>
          <p:cNvPr id="5" name="Footer Placeholder 4">
            <a:extLst>
              <a:ext uri="{FF2B5EF4-FFF2-40B4-BE49-F238E27FC236}">
                <a16:creationId xmlns:a16="http://schemas.microsoft.com/office/drawing/2014/main" id="{D190654D-C6B7-48DE-B2A5-D6337EDD2F12}"/>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413929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dirty="0">
                <a:solidFill>
                  <a:schemeClr val="accent2"/>
                </a:solidFill>
              </a:rPr>
              <a:t>Why this recipe</a:t>
            </a:r>
            <a:r>
              <a:rPr lang="fr-CH" b="1" dirty="0">
                <a:solidFill>
                  <a:schemeClr val="accent2"/>
                </a:solidFill>
              </a:rPr>
              <a:t>?</a:t>
            </a:r>
          </a:p>
        </p:txBody>
      </p:sp>
      <p:sp>
        <p:nvSpPr>
          <p:cNvPr id="7" name="Content Placeholder 6"/>
          <p:cNvSpPr>
            <a:spLocks noGrp="1"/>
          </p:cNvSpPr>
          <p:nvPr>
            <p:ph sz="half" idx="1"/>
          </p:nvPr>
        </p:nvSpPr>
        <p:spPr/>
        <p:txBody>
          <a:bodyPr>
            <a:normAutofit lnSpcReduction="10000"/>
          </a:bodyPr>
          <a:lstStyle/>
          <a:p>
            <a:r>
              <a:rPr lang="en-GB" sz="1800" dirty="0"/>
              <a:t>The exponential distribution with mean 2.97 is chosen so that the probability of response in under two hours is 0.49</a:t>
            </a:r>
          </a:p>
          <a:p>
            <a:pPr lvl="1"/>
            <a:r>
              <a:rPr lang="en-GB" dirty="0"/>
              <a:t>This is the placebo distribution</a:t>
            </a:r>
          </a:p>
          <a:p>
            <a:r>
              <a:rPr lang="en-GB" sz="1800" dirty="0"/>
              <a:t>The exponential distribution with mean 2.24 is chosen so that the probability of response in under two hours of 0.59</a:t>
            </a:r>
          </a:p>
          <a:p>
            <a:pPr lvl="1"/>
            <a:r>
              <a:rPr lang="en-GB" dirty="0"/>
              <a:t>This is the paracetamol distribution</a:t>
            </a:r>
          </a:p>
          <a:p>
            <a:r>
              <a:rPr lang="en-GB" sz="1800" dirty="0"/>
              <a:t>This is what you would see if </a:t>
            </a:r>
            <a:r>
              <a:rPr lang="en-GB" sz="1800" i="1" dirty="0"/>
              <a:t>every</a:t>
            </a:r>
            <a:r>
              <a:rPr lang="en-GB" sz="1800" dirty="0"/>
              <a:t> headache were reduced to the same degree (about ¼)</a:t>
            </a:r>
          </a:p>
          <a:p>
            <a:r>
              <a:rPr lang="en-GB" sz="1800" dirty="0"/>
              <a:t>It is also mimics exactly the Cochrane result</a:t>
            </a:r>
          </a:p>
          <a:p>
            <a:endParaRPr lang="fr-CH" sz="1500" dirty="0"/>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3EA74A6E-FFFE-4D2E-88C1-30478AC6C1EF}" type="slidenum">
              <a:rPr lang="en-GB" altLang="en-US" sz="1350" kern="0">
                <a:solidFill>
                  <a:sysClr val="windowText" lastClr="000000"/>
                </a:solidFill>
              </a:rPr>
              <a:pPr defTabSz="685800" eaLnBrk="1" fontAlgn="auto" hangingPunct="1">
                <a:spcBef>
                  <a:spcPts val="0"/>
                </a:spcBef>
                <a:spcAft>
                  <a:spcPts val="0"/>
                </a:spcAft>
              </a:pPr>
              <a:t>17</a:t>
            </a:fld>
            <a:endParaRPr lang="en-GB" altLang="en-US" sz="1350" kern="0">
              <a:solidFill>
                <a:sysClr val="windowText" lastClr="000000"/>
              </a:solidFill>
            </a:endParaRPr>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66310" y="903312"/>
            <a:ext cx="4000500" cy="5334000"/>
          </a:xfrm>
        </p:spPr>
      </p:pic>
      <p:graphicFrame>
        <p:nvGraphicFramePr>
          <p:cNvPr id="2" name="Object 1"/>
          <p:cNvGraphicFramePr>
            <a:graphicFrameLocks noChangeAspect="1"/>
          </p:cNvGraphicFramePr>
          <p:nvPr>
            <p:extLst>
              <p:ext uri="{D42A27DB-BD31-4B8C-83A1-F6EECF244321}">
                <p14:modId xmlns:p14="http://schemas.microsoft.com/office/powerpoint/2010/main" val="1271192816"/>
              </p:ext>
            </p:extLst>
          </p:nvPr>
        </p:nvGraphicFramePr>
        <p:xfrm>
          <a:off x="4299942" y="5232826"/>
          <a:ext cx="1208162" cy="1019387"/>
        </p:xfrm>
        <a:graphic>
          <a:graphicData uri="http://schemas.openxmlformats.org/presentationml/2006/ole">
            <mc:AlternateContent xmlns:mc="http://schemas.openxmlformats.org/markup-compatibility/2006">
              <mc:Choice xmlns:v="urn:schemas-microsoft-com:vml" Requires="v">
                <p:oleObj spid="_x0000_s2095" name="Worksheet" showAsIcon="1" r:id="rId5" imgW="914400" imgH="771480" progId="Excel.Sheet.12">
                  <p:embed/>
                </p:oleObj>
              </mc:Choice>
              <mc:Fallback>
                <p:oleObj name="Worksheet" showAsIcon="1" r:id="rId5" imgW="914400" imgH="771480" progId="Excel.Sheet.12">
                  <p:embed/>
                  <p:pic>
                    <p:nvPicPr>
                      <p:cNvPr id="2" name="Object 1"/>
                      <p:cNvPicPr/>
                      <p:nvPr/>
                    </p:nvPicPr>
                    <p:blipFill>
                      <a:blip r:embed="rId6"/>
                      <a:stretch>
                        <a:fillRect/>
                      </a:stretch>
                    </p:blipFill>
                    <p:spPr>
                      <a:xfrm>
                        <a:off x="4299942" y="5232826"/>
                        <a:ext cx="1208162" cy="1019387"/>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973A7E12-3AD7-4505-965F-EB3BFD6AC382}"/>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2452418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accent2"/>
                </a:solidFill>
              </a:rPr>
              <a:t>Lessons</a:t>
            </a:r>
          </a:p>
        </p:txBody>
      </p:sp>
      <p:sp>
        <p:nvSpPr>
          <p:cNvPr id="8" name="Text Placeholder 7"/>
          <p:cNvSpPr>
            <a:spLocks noGrp="1"/>
          </p:cNvSpPr>
          <p:nvPr>
            <p:ph type="body" idx="1"/>
          </p:nvPr>
        </p:nvSpPr>
        <p:spPr/>
        <p:txBody>
          <a:bodyPr/>
          <a:lstStyle/>
          <a:p>
            <a:r>
              <a:rPr lang="en-GB" dirty="0"/>
              <a:t>Particular</a:t>
            </a:r>
          </a:p>
        </p:txBody>
      </p:sp>
      <p:sp>
        <p:nvSpPr>
          <p:cNvPr id="9" name="Content Placeholder 8"/>
          <p:cNvSpPr>
            <a:spLocks noGrp="1"/>
          </p:cNvSpPr>
          <p:nvPr>
            <p:ph sz="half" idx="2"/>
          </p:nvPr>
        </p:nvSpPr>
        <p:spPr/>
        <p:txBody>
          <a:bodyPr/>
          <a:lstStyle/>
          <a:p>
            <a:r>
              <a:rPr lang="en-GB" dirty="0"/>
              <a:t>The NNT of 10 is perfectly compatible with paracetamol having </a:t>
            </a:r>
            <a:r>
              <a:rPr lang="en-GB" i="1" dirty="0"/>
              <a:t>exactly the same proportionate effect on every headache</a:t>
            </a:r>
          </a:p>
          <a:p>
            <a:r>
              <a:rPr lang="en-GB" dirty="0"/>
              <a:t>Nothing in the data we are given says anything whatsoever about differential response</a:t>
            </a:r>
          </a:p>
        </p:txBody>
      </p:sp>
      <p:sp>
        <p:nvSpPr>
          <p:cNvPr id="10" name="Text Placeholder 9"/>
          <p:cNvSpPr>
            <a:spLocks noGrp="1"/>
          </p:cNvSpPr>
          <p:nvPr>
            <p:ph type="body" sz="quarter" idx="3"/>
          </p:nvPr>
        </p:nvSpPr>
        <p:spPr/>
        <p:txBody>
          <a:bodyPr/>
          <a:lstStyle/>
          <a:p>
            <a:r>
              <a:rPr lang="en-GB" dirty="0"/>
              <a:t>In general</a:t>
            </a:r>
          </a:p>
        </p:txBody>
      </p:sp>
      <p:sp>
        <p:nvSpPr>
          <p:cNvPr id="11" name="Content Placeholder 10"/>
          <p:cNvSpPr>
            <a:spLocks noGrp="1"/>
          </p:cNvSpPr>
          <p:nvPr>
            <p:ph sz="quarter" idx="4"/>
          </p:nvPr>
        </p:nvSpPr>
        <p:spPr/>
        <p:txBody>
          <a:bodyPr/>
          <a:lstStyle/>
          <a:p>
            <a:r>
              <a:rPr lang="en-GB" dirty="0"/>
              <a:t>An NNT cannot tell you what proportion of patients responded</a:t>
            </a:r>
          </a:p>
          <a:p>
            <a:r>
              <a:rPr lang="en-GB" dirty="0"/>
              <a:t>To think so is a straightforward conceptual mistake</a:t>
            </a:r>
          </a:p>
          <a:p>
            <a:r>
              <a:rPr lang="en-GB" dirty="0"/>
              <a:t>Claims regarding the proportion who respond based on NNTs are misleading</a:t>
            </a: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6C72BD80-2ACD-4EE6-839A-3565CB248CC2}" type="slidenum">
              <a:rPr lang="en-GB" altLang="en-US" sz="1350" kern="0">
                <a:solidFill>
                  <a:sysClr val="windowText" lastClr="000000"/>
                </a:solidFill>
              </a:rPr>
              <a:pPr defTabSz="685800" eaLnBrk="1" fontAlgn="auto" hangingPunct="1">
                <a:spcBef>
                  <a:spcPts val="0"/>
                </a:spcBef>
                <a:spcAft>
                  <a:spcPts val="0"/>
                </a:spcAft>
              </a:pPr>
              <a:t>18</a:t>
            </a:fld>
            <a:endParaRPr lang="en-GB" altLang="en-US" sz="1350" kern="0">
              <a:solidFill>
                <a:sysClr val="windowText" lastClr="000000"/>
              </a:solidFill>
            </a:endParaRPr>
          </a:p>
        </p:txBody>
      </p:sp>
      <p:sp>
        <p:nvSpPr>
          <p:cNvPr id="2" name="Footer Placeholder 1">
            <a:extLst>
              <a:ext uri="{FF2B5EF4-FFF2-40B4-BE49-F238E27FC236}">
                <a16:creationId xmlns:a16="http://schemas.microsoft.com/office/drawing/2014/main" id="{B93F280C-8168-4CEF-A4FC-97BB7A040BEF}"/>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3967024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02E57B75-BF92-4C13-A1A9-AAEEB90F2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 name="Footer Placeholder 1">
            <a:extLst>
              <a:ext uri="{FF2B5EF4-FFF2-40B4-BE49-F238E27FC236}">
                <a16:creationId xmlns:a16="http://schemas.microsoft.com/office/drawing/2014/main" id="{2B53B30F-D053-4C84-8FED-70127BB8A10C}"/>
              </a:ext>
            </a:extLst>
          </p:cNvPr>
          <p:cNvSpPr>
            <a:spLocks noGrp="1"/>
          </p:cNvSpPr>
          <p:nvPr>
            <p:ph type="ftr" sz="quarter" idx="11"/>
          </p:nvPr>
        </p:nvSpPr>
        <p:spPr/>
        <p:txBody>
          <a:bodyPr/>
          <a:lstStyle/>
          <a:p>
            <a:r>
              <a:rPr lang="en-GB"/>
              <a:t>(c) Stephen Senn 2019</a:t>
            </a:r>
          </a:p>
        </p:txBody>
      </p:sp>
      <p:sp>
        <p:nvSpPr>
          <p:cNvPr id="3" name="Slide Number Placeholder 2">
            <a:extLst>
              <a:ext uri="{FF2B5EF4-FFF2-40B4-BE49-F238E27FC236}">
                <a16:creationId xmlns:a16="http://schemas.microsoft.com/office/drawing/2014/main" id="{CCE71B1B-E694-4B36-BBDB-209DD4E8561B}"/>
              </a:ext>
            </a:extLst>
          </p:cNvPr>
          <p:cNvSpPr>
            <a:spLocks noGrp="1"/>
          </p:cNvSpPr>
          <p:nvPr>
            <p:ph type="sldNum" sz="quarter" idx="12"/>
          </p:nvPr>
        </p:nvSpPr>
        <p:spPr/>
        <p:txBody>
          <a:bodyPr/>
          <a:lstStyle/>
          <a:p>
            <a:fld id="{0A6279BC-8F68-4469-B976-B3EBABA7982D}" type="slidenum">
              <a:rPr lang="en-GB" smtClean="0"/>
              <a:t>19</a:t>
            </a:fld>
            <a:endParaRPr lang="en-GB"/>
          </a:p>
        </p:txBody>
      </p:sp>
    </p:spTree>
    <p:extLst>
      <p:ext uri="{BB962C8B-B14F-4D97-AF65-F5344CB8AC3E}">
        <p14:creationId xmlns:p14="http://schemas.microsoft.com/office/powerpoint/2010/main" val="34167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dirty="0">
                <a:solidFill>
                  <a:schemeClr val="accent2"/>
                </a:solidFill>
              </a:rPr>
              <a:t>Acknowledgements</a:t>
            </a:r>
          </a:p>
        </p:txBody>
      </p:sp>
      <p:sp>
        <p:nvSpPr>
          <p:cNvPr id="3" name="Content Placeholder 2"/>
          <p:cNvSpPr txBox="1">
            <a:spLocks noGrp="1"/>
          </p:cNvSpPr>
          <p:nvPr>
            <p:ph idx="1"/>
          </p:nvPr>
        </p:nvSpPr>
        <p:spPr/>
        <p:txBody>
          <a:bodyPr/>
          <a:lstStyle/>
          <a:p>
            <a:pPr marL="0" indent="0">
              <a:buNone/>
            </a:pPr>
            <a:endParaRPr lang="en-US" sz="2400" dirty="0"/>
          </a:p>
          <a:p>
            <a:pPr marL="0" indent="0">
              <a:buNone/>
            </a:pPr>
            <a:r>
              <a:rPr lang="en-US" sz="2400" dirty="0"/>
              <a:t>My thanks to Pierre Verweij and the committee for the invitation</a:t>
            </a:r>
          </a:p>
          <a:p>
            <a:pPr marL="0" indent="0">
              <a:buNone/>
            </a:pPr>
            <a:endParaRPr lang="en-US" sz="2400" dirty="0"/>
          </a:p>
          <a:p>
            <a:pPr marL="0" indent="0">
              <a:buNone/>
            </a:pPr>
            <a:r>
              <a:rPr lang="en-US" sz="2400" dirty="0"/>
              <a:t>This work was partly supported by  the European Union’s 7th Framework Programme for research, technological development and demonstration under grant agreement no. 602552. “</a:t>
            </a:r>
            <a:r>
              <a:rPr lang="en-US" sz="2400" dirty="0" err="1"/>
              <a:t>IDeAL</a:t>
            </a:r>
            <a:r>
              <a:rPr lang="en-US" sz="2400" dirty="0"/>
              <a: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4" name="Picture 2"/>
          <p:cNvPicPr>
            <a:picLocks noChangeAspect="1"/>
          </p:cNvPicPr>
          <p:nvPr/>
        </p:nvPicPr>
        <p:blipFill>
          <a:blip r:embed="rId3"/>
          <a:srcRect/>
          <a:stretch>
            <a:fillRect/>
          </a:stretch>
        </p:blipFill>
        <p:spPr>
          <a:xfrm>
            <a:off x="5004048" y="4941168"/>
            <a:ext cx="837012" cy="621506"/>
          </a:xfrm>
          <a:prstGeom prst="rect">
            <a:avLst/>
          </a:prstGeom>
          <a:noFill/>
          <a:ln>
            <a:no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4756" y="5013176"/>
            <a:ext cx="846756" cy="688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B14543DD-F528-4A7A-97F4-CB3D87B1AE2F}" type="slidenum">
              <a:rPr lang="en-GB" smtClean="0"/>
              <a:t>2</a:t>
            </a:fld>
            <a:endParaRPr lang="en-GB"/>
          </a:p>
        </p:txBody>
      </p:sp>
      <p:sp>
        <p:nvSpPr>
          <p:cNvPr id="5" name="Footer Placeholder 4">
            <a:extLst>
              <a:ext uri="{FF2B5EF4-FFF2-40B4-BE49-F238E27FC236}">
                <a16:creationId xmlns:a16="http://schemas.microsoft.com/office/drawing/2014/main" id="{E8174C2A-9BCC-477E-8D9E-4707C4E366DE}"/>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428425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Wasteful medicine?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643731"/>
            <a:ext cx="5111750" cy="5111750"/>
          </a:xfrm>
        </p:spPr>
      </p:pic>
      <p:sp>
        <p:nvSpPr>
          <p:cNvPr id="4" name="Text Placeholder 3"/>
          <p:cNvSpPr>
            <a:spLocks noGrp="1"/>
          </p:cNvSpPr>
          <p:nvPr>
            <p:ph type="body" sz="half" idx="2"/>
          </p:nvPr>
        </p:nvSpPr>
        <p:spPr/>
        <p:txBody>
          <a:bodyPr/>
          <a:lstStyle/>
          <a:p>
            <a:r>
              <a:rPr lang="en-GB" sz="2000" dirty="0"/>
              <a:t>“Every day, millions of people are taking medications that will not help them. The top ten highest-grossing drugs in the United States help between 1 in 25 and 1 in 4 of the people who take them. “</a:t>
            </a:r>
          </a:p>
          <a:p>
            <a:r>
              <a:rPr lang="en-GB" sz="2000" dirty="0" err="1"/>
              <a:t>Schork</a:t>
            </a:r>
            <a:r>
              <a:rPr lang="en-GB" sz="2000" dirty="0"/>
              <a:t>, N, </a:t>
            </a:r>
            <a:r>
              <a:rPr lang="en-GB" sz="2000" i="1" dirty="0"/>
              <a:t>Nature</a:t>
            </a:r>
            <a:r>
              <a:rPr lang="en-GB" sz="2000" dirty="0"/>
              <a:t> 2015</a:t>
            </a:r>
            <a:br>
              <a:rPr lang="en-GB" dirty="0"/>
            </a:br>
            <a:br>
              <a:rPr lang="en-GB" dirty="0"/>
            </a:br>
            <a:endParaRPr lang="en-GB" dirty="0"/>
          </a:p>
        </p:txBody>
      </p:sp>
      <p:sp>
        <p:nvSpPr>
          <p:cNvPr id="3" name="Rectangle 2">
            <a:extLst>
              <a:ext uri="{FF2B5EF4-FFF2-40B4-BE49-F238E27FC236}">
                <a16:creationId xmlns:a16="http://schemas.microsoft.com/office/drawing/2014/main" id="{4C714ABB-335A-4929-9104-79C65F6F8F6C}"/>
              </a:ext>
            </a:extLst>
          </p:cNvPr>
          <p:cNvSpPr/>
          <p:nvPr/>
        </p:nvSpPr>
        <p:spPr>
          <a:xfrm>
            <a:off x="4067944" y="3933056"/>
            <a:ext cx="4446215" cy="432048"/>
          </a:xfrm>
          <a:prstGeom prst="rect">
            <a:avLst/>
          </a:prstGeom>
          <a:solidFill>
            <a:schemeClr val="accent4">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p>
            <a:fld id="{F7B81F25-AC1F-4791-9B4A-00EDF91B774F}" type="slidenum">
              <a:rPr lang="en-GB" altLang="en-US" smtClean="0"/>
              <a:pPr/>
              <a:t>20</a:t>
            </a:fld>
            <a:endParaRPr lang="en-GB" altLang="en-US"/>
          </a:p>
        </p:txBody>
      </p:sp>
      <p:sp>
        <p:nvSpPr>
          <p:cNvPr id="8" name="Footer Placeholder 7">
            <a:extLst>
              <a:ext uri="{FF2B5EF4-FFF2-40B4-BE49-F238E27FC236}">
                <a16:creationId xmlns:a16="http://schemas.microsoft.com/office/drawing/2014/main" id="{63C4B2FB-7CA2-44C6-945E-570B814F7F10}"/>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9943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2348880"/>
            <a:ext cx="8229600" cy="3777283"/>
          </a:xfrm>
        </p:spPr>
        <p:txBody>
          <a:bodyPr/>
          <a:lstStyle/>
          <a:p>
            <a:r>
              <a:rPr lang="en-GB" sz="2800" dirty="0"/>
              <a:t>This is for Nexium (</a:t>
            </a:r>
            <a:r>
              <a:rPr lang="en-GB" sz="2800" i="1" dirty="0"/>
              <a:t>Esomeprazole</a:t>
            </a:r>
            <a:r>
              <a:rPr lang="en-GB" sz="2800" dirty="0"/>
              <a:t>) compared to other proton pump inhibitors</a:t>
            </a:r>
          </a:p>
          <a:p>
            <a:r>
              <a:rPr lang="en-GB" sz="2800" dirty="0"/>
              <a:t>This is a highly successful class of treatment</a:t>
            </a:r>
          </a:p>
          <a:p>
            <a:r>
              <a:rPr lang="en-GB" sz="2800" dirty="0"/>
              <a:t>‘Response’ is 92% in one case and 88% in the other </a:t>
            </a:r>
            <a:r>
              <a:rPr lang="en-GB" sz="2800" i="1" dirty="0"/>
              <a:t>at 8 weeks </a:t>
            </a:r>
            <a:r>
              <a:rPr lang="en-GB" sz="2800" dirty="0"/>
              <a:t>(</a:t>
            </a:r>
            <a:r>
              <a:rPr lang="en-GB" sz="2800" dirty="0" err="1"/>
              <a:t>Labenz</a:t>
            </a:r>
            <a:r>
              <a:rPr lang="en-GB" sz="2800" dirty="0"/>
              <a:t> et al, 2005)</a:t>
            </a:r>
          </a:p>
          <a:p>
            <a:r>
              <a:rPr lang="en-GB" sz="2800" dirty="0"/>
              <a:t>Response rises over time and would probably increase </a:t>
            </a:r>
            <a:r>
              <a:rPr lang="en-GB" sz="2800" i="1" dirty="0"/>
              <a:t>beyond</a:t>
            </a:r>
            <a:r>
              <a:rPr lang="en-GB" sz="2800" dirty="0"/>
              <a:t> 8 weeks</a:t>
            </a:r>
          </a:p>
          <a:p>
            <a:r>
              <a:rPr lang="en-GB" sz="2800" dirty="0"/>
              <a:t>The claim that only 1 in 25 benefit is nonsense</a:t>
            </a:r>
          </a:p>
        </p:txBody>
      </p:sp>
      <p:sp>
        <p:nvSpPr>
          <p:cNvPr id="6" name="Slide Number Placeholder 5"/>
          <p:cNvSpPr>
            <a:spLocks noGrp="1"/>
          </p:cNvSpPr>
          <p:nvPr>
            <p:ph type="sldNum" sz="quarter" idx="12"/>
          </p:nvPr>
        </p:nvSpPr>
        <p:spPr/>
        <p:txBody>
          <a:bodyPr/>
          <a:lstStyle/>
          <a:p>
            <a:fld id="{6C72BD80-2ACD-4EE6-839A-3565CB248CC2}" type="slidenum">
              <a:rPr lang="en-GB" altLang="en-US" smtClean="0"/>
              <a:pPr/>
              <a:t>21</a:t>
            </a:fld>
            <a:endParaRPr lang="en-GB" altLang="en-US"/>
          </a:p>
        </p:txBody>
      </p:sp>
      <p:pic>
        <p:nvPicPr>
          <p:cNvPr id="10" name="Picture 9"/>
          <p:cNvPicPr>
            <a:picLocks noChangeAspect="1"/>
          </p:cNvPicPr>
          <p:nvPr/>
        </p:nvPicPr>
        <p:blipFill>
          <a:blip r:embed="rId3"/>
          <a:stretch>
            <a:fillRect/>
          </a:stretch>
        </p:blipFill>
        <p:spPr>
          <a:xfrm>
            <a:off x="2572591" y="465630"/>
            <a:ext cx="5446252" cy="1764188"/>
          </a:xfrm>
          <a:prstGeom prst="rect">
            <a:avLst/>
          </a:prstGeom>
        </p:spPr>
      </p:pic>
      <p:sp>
        <p:nvSpPr>
          <p:cNvPr id="11" name="TextBox 10"/>
          <p:cNvSpPr txBox="1"/>
          <p:nvPr/>
        </p:nvSpPr>
        <p:spPr>
          <a:xfrm>
            <a:off x="251520" y="465630"/>
            <a:ext cx="2736304" cy="1323439"/>
          </a:xfrm>
          <a:prstGeom prst="rect">
            <a:avLst/>
          </a:prstGeom>
          <a:noFill/>
        </p:spPr>
        <p:txBody>
          <a:bodyPr wrap="square" rtlCol="0">
            <a:spAutoFit/>
          </a:bodyPr>
          <a:lstStyle/>
          <a:p>
            <a:r>
              <a:rPr lang="en-GB" sz="4000" dirty="0"/>
              <a:t>Nexium revisited</a:t>
            </a:r>
          </a:p>
        </p:txBody>
      </p:sp>
      <p:sp>
        <p:nvSpPr>
          <p:cNvPr id="2" name="Footer Placeholder 1">
            <a:extLst>
              <a:ext uri="{FF2B5EF4-FFF2-40B4-BE49-F238E27FC236}">
                <a16:creationId xmlns:a16="http://schemas.microsoft.com/office/drawing/2014/main" id="{FD80F8E5-E9CB-4CF5-B228-4DA15A006B31}"/>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3887825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chemeClr val="accent2"/>
                </a:solidFill>
              </a:rPr>
              <a:t>Two extreme cases</a:t>
            </a:r>
            <a:br>
              <a:rPr lang="en-GB" b="1" dirty="0">
                <a:solidFill>
                  <a:schemeClr val="accent2"/>
                </a:solidFill>
              </a:rPr>
            </a:br>
            <a:r>
              <a:rPr lang="en-GB" sz="3200" b="1" dirty="0">
                <a:solidFill>
                  <a:schemeClr val="accent2"/>
                </a:solidFill>
              </a:rPr>
              <a:t>Illustrated with the EXPO study</a:t>
            </a:r>
          </a:p>
        </p:txBody>
      </p:sp>
      <p:sp>
        <p:nvSpPr>
          <p:cNvPr id="5" name="Slide Number Placeholder 4"/>
          <p:cNvSpPr>
            <a:spLocks noGrp="1"/>
          </p:cNvSpPr>
          <p:nvPr>
            <p:ph type="sldNum" sz="quarter" idx="12"/>
          </p:nvPr>
        </p:nvSpPr>
        <p:spPr/>
        <p:txBody>
          <a:bodyPr/>
          <a:lstStyle/>
          <a:p>
            <a:fld id="{3EA74A6E-FFFE-4D2E-88C1-30478AC6C1EF}" type="slidenum">
              <a:rPr lang="en-GB" altLang="en-US" smtClean="0"/>
              <a:pPr/>
              <a:t>22</a:t>
            </a:fld>
            <a:endParaRPr lang="en-GB" altLang="en-US"/>
          </a:p>
        </p:txBody>
      </p:sp>
      <p:graphicFrame>
        <p:nvGraphicFramePr>
          <p:cNvPr id="12" name="Table 11"/>
          <p:cNvGraphicFramePr>
            <a:graphicFrameLocks noGrp="1"/>
          </p:cNvGraphicFramePr>
          <p:nvPr>
            <p:extLst/>
          </p:nvPr>
        </p:nvGraphicFramePr>
        <p:xfrm>
          <a:off x="1547664" y="1700808"/>
          <a:ext cx="6696745" cy="1294015"/>
        </p:xfrm>
        <a:graphic>
          <a:graphicData uri="http://schemas.openxmlformats.org/drawingml/2006/table">
            <a:tbl>
              <a:tblPr firstRow="1" firstCol="1" bandRow="1"/>
              <a:tblGrid>
                <a:gridCol w="1313425">
                  <a:extLst>
                    <a:ext uri="{9D8B030D-6E8A-4147-A177-3AD203B41FA5}">
                      <a16:colId xmlns:a16="http://schemas.microsoft.com/office/drawing/2014/main" val="4169037369"/>
                    </a:ext>
                  </a:extLst>
                </a:gridCol>
                <a:gridCol w="1439597">
                  <a:extLst>
                    <a:ext uri="{9D8B030D-6E8A-4147-A177-3AD203B41FA5}">
                      <a16:colId xmlns:a16="http://schemas.microsoft.com/office/drawing/2014/main" val="3531998978"/>
                    </a:ext>
                  </a:extLst>
                </a:gridCol>
                <a:gridCol w="1439597">
                  <a:extLst>
                    <a:ext uri="{9D8B030D-6E8A-4147-A177-3AD203B41FA5}">
                      <a16:colId xmlns:a16="http://schemas.microsoft.com/office/drawing/2014/main" val="1216195750"/>
                    </a:ext>
                  </a:extLst>
                </a:gridCol>
                <a:gridCol w="1314115">
                  <a:extLst>
                    <a:ext uri="{9D8B030D-6E8A-4147-A177-3AD203B41FA5}">
                      <a16:colId xmlns:a16="http://schemas.microsoft.com/office/drawing/2014/main" val="1906268028"/>
                    </a:ext>
                  </a:extLst>
                </a:gridCol>
                <a:gridCol w="1190011">
                  <a:extLst>
                    <a:ext uri="{9D8B030D-6E8A-4147-A177-3AD203B41FA5}">
                      <a16:colId xmlns:a16="http://schemas.microsoft.com/office/drawing/2014/main" val="1813390788"/>
                    </a:ext>
                  </a:extLst>
                </a:gridCol>
              </a:tblGrid>
              <a:tr h="258803">
                <a:tc>
                  <a:txBody>
                    <a:bodyPr/>
                    <a:lstStyle/>
                    <a:p>
                      <a:pPr>
                        <a:lnSpc>
                          <a:spcPct val="1070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gridSpan="2">
                  <a:txBody>
                    <a:bodyPr/>
                    <a:lstStyle/>
                    <a:p>
                      <a:pPr algn="ctr">
                        <a:lnSpc>
                          <a:spcPct val="107000"/>
                        </a:lnSpc>
                        <a:spcAft>
                          <a:spcPts val="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Esomeprazole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GB"/>
                    </a:p>
                  </a:txBody>
                  <a:tcPr/>
                </a:tc>
                <a:tc>
                  <a:txBody>
                    <a:bodyPr/>
                    <a:lstStyle/>
                    <a:p>
                      <a:pPr>
                        <a:lnSpc>
                          <a:spcPct val="1070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78523750"/>
                  </a:ext>
                </a:extLst>
              </a:tr>
              <a:tr h="258803">
                <a:tc>
                  <a:txBody>
                    <a:bodyPr/>
                    <a:lstStyle/>
                    <a:p>
                      <a:pPr>
                        <a:lnSpc>
                          <a:spcPct val="1070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Not healed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Healed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160486413"/>
                  </a:ext>
                </a:extLst>
              </a:tr>
              <a:tr h="258803">
                <a:tc rowSpan="2">
                  <a:txBody>
                    <a:bodyPr/>
                    <a:lstStyle/>
                    <a:p>
                      <a:pPr>
                        <a:lnSpc>
                          <a:spcPct val="107000"/>
                        </a:lnSpc>
                        <a:spcAft>
                          <a:spcPts val="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Pantoprazole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Not healed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7.9</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4.8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12.7</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590316795"/>
                  </a:ext>
                </a:extLst>
              </a:tr>
              <a:tr h="258803">
                <a:tc vMerge="1">
                  <a:txBody>
                    <a:bodyPr/>
                    <a:lstStyle/>
                    <a:p>
                      <a:endParaRPr lang="en-GB"/>
                    </a:p>
                  </a:txBody>
                  <a:tcPr/>
                </a:tc>
                <a:tc>
                  <a:txBody>
                    <a:bodyPr/>
                    <a:lstStyle/>
                    <a:p>
                      <a:pPr algn="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Healed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87.3</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87.3</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311875217"/>
                  </a:ext>
                </a:extLst>
              </a:tr>
              <a:tr h="258803">
                <a:tc>
                  <a:txBody>
                    <a:bodyPr/>
                    <a:lstStyle/>
                    <a:p>
                      <a:pPr>
                        <a:lnSpc>
                          <a:spcPct val="1070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7.9</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92.1</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100.0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31800270"/>
                  </a:ext>
                </a:extLst>
              </a:tr>
            </a:tbl>
          </a:graphicData>
        </a:graphic>
      </p:graphicFrame>
      <p:graphicFrame>
        <p:nvGraphicFramePr>
          <p:cNvPr id="14" name="Table 13"/>
          <p:cNvGraphicFramePr>
            <a:graphicFrameLocks noGrp="1"/>
          </p:cNvGraphicFramePr>
          <p:nvPr>
            <p:extLst/>
          </p:nvPr>
        </p:nvGraphicFramePr>
        <p:xfrm>
          <a:off x="1488122" y="3861048"/>
          <a:ext cx="6756286" cy="1362370"/>
        </p:xfrm>
        <a:graphic>
          <a:graphicData uri="http://schemas.openxmlformats.org/drawingml/2006/table">
            <a:tbl>
              <a:tblPr firstRow="1" firstCol="1" bandRow="1"/>
              <a:tblGrid>
                <a:gridCol w="1325103">
                  <a:extLst>
                    <a:ext uri="{9D8B030D-6E8A-4147-A177-3AD203B41FA5}">
                      <a16:colId xmlns:a16="http://schemas.microsoft.com/office/drawing/2014/main" val="920326578"/>
                    </a:ext>
                  </a:extLst>
                </a:gridCol>
                <a:gridCol w="1452396">
                  <a:extLst>
                    <a:ext uri="{9D8B030D-6E8A-4147-A177-3AD203B41FA5}">
                      <a16:colId xmlns:a16="http://schemas.microsoft.com/office/drawing/2014/main" val="559974286"/>
                    </a:ext>
                  </a:extLst>
                </a:gridCol>
                <a:gridCol w="1452396">
                  <a:extLst>
                    <a:ext uri="{9D8B030D-6E8A-4147-A177-3AD203B41FA5}">
                      <a16:colId xmlns:a16="http://schemas.microsoft.com/office/drawing/2014/main" val="799667511"/>
                    </a:ext>
                  </a:extLst>
                </a:gridCol>
                <a:gridCol w="1325799">
                  <a:extLst>
                    <a:ext uri="{9D8B030D-6E8A-4147-A177-3AD203B41FA5}">
                      <a16:colId xmlns:a16="http://schemas.microsoft.com/office/drawing/2014/main" val="2205764514"/>
                    </a:ext>
                  </a:extLst>
                </a:gridCol>
                <a:gridCol w="1200592">
                  <a:extLst>
                    <a:ext uri="{9D8B030D-6E8A-4147-A177-3AD203B41FA5}">
                      <a16:colId xmlns:a16="http://schemas.microsoft.com/office/drawing/2014/main" val="3252688803"/>
                    </a:ext>
                  </a:extLst>
                </a:gridCol>
              </a:tblGrid>
              <a:tr h="272474">
                <a:tc>
                  <a:txBody>
                    <a:bodyPr/>
                    <a:lstStyle/>
                    <a:p>
                      <a:pPr>
                        <a:lnSpc>
                          <a:spcPct val="1070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gridSpan="2">
                  <a:txBody>
                    <a:bodyPr/>
                    <a:lstStyle/>
                    <a:p>
                      <a:pPr algn="ctr">
                        <a:lnSpc>
                          <a:spcPct val="107000"/>
                        </a:lnSpc>
                        <a:spcAft>
                          <a:spcPts val="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Esomeprazole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GB"/>
                    </a:p>
                  </a:txBody>
                  <a:tcPr/>
                </a:tc>
                <a:tc>
                  <a:txBody>
                    <a:bodyPr/>
                    <a:lstStyle/>
                    <a:p>
                      <a:pPr>
                        <a:lnSpc>
                          <a:spcPct val="1070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453155549"/>
                  </a:ext>
                </a:extLst>
              </a:tr>
              <a:tr h="272474">
                <a:tc>
                  <a:txBody>
                    <a:bodyPr/>
                    <a:lstStyle/>
                    <a:p>
                      <a:pPr>
                        <a:lnSpc>
                          <a:spcPct val="1070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Not healed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Healed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550037903"/>
                  </a:ext>
                </a:extLst>
              </a:tr>
              <a:tr h="272474">
                <a:tc rowSpan="2">
                  <a:txBody>
                    <a:bodyPr/>
                    <a:lstStyle/>
                    <a:p>
                      <a:pPr>
                        <a:lnSpc>
                          <a:spcPct val="107000"/>
                        </a:lnSpc>
                        <a:spcAft>
                          <a:spcPts val="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Pantoprazole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Not healed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12.7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12.7</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425066105"/>
                  </a:ext>
                </a:extLst>
              </a:tr>
              <a:tr h="272474">
                <a:tc vMerge="1">
                  <a:txBody>
                    <a:bodyPr/>
                    <a:lstStyle/>
                    <a:p>
                      <a:endParaRPr lang="en-GB"/>
                    </a:p>
                  </a:txBody>
                  <a:tcPr/>
                </a:tc>
                <a:tc>
                  <a:txBody>
                    <a:bodyPr/>
                    <a:lstStyle/>
                    <a:p>
                      <a:pPr algn="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Healed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7.9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79.4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87.3</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607024048"/>
                  </a:ext>
                </a:extLst>
              </a:tr>
              <a:tr h="272474">
                <a:tc>
                  <a:txBody>
                    <a:bodyPr/>
                    <a:lstStyle/>
                    <a:p>
                      <a:pPr>
                        <a:lnSpc>
                          <a:spcPct val="107000"/>
                        </a:lnSpc>
                        <a:spcAft>
                          <a:spcPts val="0"/>
                        </a:spcAft>
                      </a:pPr>
                      <a:r>
                        <a:rPr lang="en-GB"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7.9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92.1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100.0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403593703"/>
                  </a:ext>
                </a:extLst>
              </a:tr>
            </a:tbl>
          </a:graphicData>
        </a:graphic>
      </p:graphicFrame>
      <p:sp>
        <p:nvSpPr>
          <p:cNvPr id="15" name="TextBox 14"/>
          <p:cNvSpPr txBox="1"/>
          <p:nvPr/>
        </p:nvSpPr>
        <p:spPr>
          <a:xfrm>
            <a:off x="1493456" y="3064921"/>
            <a:ext cx="6468254" cy="646331"/>
          </a:xfrm>
          <a:prstGeom prst="rect">
            <a:avLst/>
          </a:prstGeom>
          <a:noFill/>
        </p:spPr>
        <p:txBody>
          <a:bodyPr wrap="square" rtlCol="0">
            <a:spAutoFit/>
          </a:bodyPr>
          <a:lstStyle/>
          <a:p>
            <a:r>
              <a:rPr lang="en-US" i="1" dirty="0"/>
              <a:t>Case where no patient would respond on </a:t>
            </a:r>
            <a:r>
              <a:rPr lang="en-GB" i="1" dirty="0"/>
              <a:t>Pantoprazole who did not on Esomeprazole (Nexium)</a:t>
            </a:r>
          </a:p>
        </p:txBody>
      </p:sp>
      <p:sp>
        <p:nvSpPr>
          <p:cNvPr id="16" name="TextBox 15"/>
          <p:cNvSpPr txBox="1"/>
          <p:nvPr/>
        </p:nvSpPr>
        <p:spPr>
          <a:xfrm>
            <a:off x="1547664" y="5438233"/>
            <a:ext cx="6552728" cy="646331"/>
          </a:xfrm>
          <a:prstGeom prst="rect">
            <a:avLst/>
          </a:prstGeom>
          <a:noFill/>
        </p:spPr>
        <p:txBody>
          <a:bodyPr wrap="square" rtlCol="0">
            <a:spAutoFit/>
          </a:bodyPr>
          <a:lstStyle/>
          <a:p>
            <a:r>
              <a:rPr lang="en-US" i="1" dirty="0"/>
              <a:t>Case where all patients who did not respond on Esomeprazole (Nexium) would respond on Pantoprazole</a:t>
            </a:r>
            <a:endParaRPr lang="en-GB" i="1" dirty="0"/>
          </a:p>
        </p:txBody>
      </p:sp>
      <p:sp>
        <p:nvSpPr>
          <p:cNvPr id="2" name="Footer Placeholder 1">
            <a:extLst>
              <a:ext uri="{FF2B5EF4-FFF2-40B4-BE49-F238E27FC236}">
                <a16:creationId xmlns:a16="http://schemas.microsoft.com/office/drawing/2014/main" id="{3CD3C227-E1F2-4547-A0D6-3BB5D2D036AF}"/>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4028654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DB91EC-F2F0-4680-ABE3-DD81781FEB70}"/>
              </a:ext>
            </a:extLst>
          </p:cNvPr>
          <p:cNvSpPr>
            <a:spLocks noGrp="1"/>
          </p:cNvSpPr>
          <p:nvPr>
            <p:ph type="title"/>
          </p:nvPr>
        </p:nvSpPr>
        <p:spPr/>
        <p:txBody>
          <a:bodyPr/>
          <a:lstStyle/>
          <a:p>
            <a:r>
              <a:rPr lang="en-GB" sz="3200" b="1" dirty="0">
                <a:solidFill>
                  <a:schemeClr val="accent2"/>
                </a:solidFill>
              </a:rPr>
              <a:t>Ulcer treatment in the last quarter of the 20th century</a:t>
            </a:r>
          </a:p>
        </p:txBody>
      </p:sp>
      <p:sp>
        <p:nvSpPr>
          <p:cNvPr id="6" name="Content Placeholder 5">
            <a:extLst>
              <a:ext uri="{FF2B5EF4-FFF2-40B4-BE49-F238E27FC236}">
                <a16:creationId xmlns:a16="http://schemas.microsoft.com/office/drawing/2014/main" id="{D7C38002-31A7-4FA2-93CB-B2E2CF2EA3FA}"/>
              </a:ext>
            </a:extLst>
          </p:cNvPr>
          <p:cNvSpPr>
            <a:spLocks noGrp="1"/>
          </p:cNvSpPr>
          <p:nvPr>
            <p:ph idx="1"/>
          </p:nvPr>
        </p:nvSpPr>
        <p:spPr/>
        <p:txBody>
          <a:bodyPr>
            <a:normAutofit lnSpcReduction="10000"/>
          </a:bodyPr>
          <a:lstStyle/>
          <a:p>
            <a:r>
              <a:rPr lang="en-GB" dirty="0"/>
              <a:t>A great success story</a:t>
            </a:r>
          </a:p>
          <a:p>
            <a:r>
              <a:rPr lang="en-GB" dirty="0"/>
              <a:t>Four to five major innovations/discovery </a:t>
            </a:r>
          </a:p>
          <a:p>
            <a:pPr lvl="1"/>
            <a:r>
              <a:rPr lang="en-GB" dirty="0"/>
              <a:t>H2 antagonists</a:t>
            </a:r>
          </a:p>
          <a:p>
            <a:pPr lvl="1"/>
            <a:r>
              <a:rPr lang="en-GB" dirty="0"/>
              <a:t>Proton pump inhibitors</a:t>
            </a:r>
          </a:p>
          <a:p>
            <a:pPr lvl="1"/>
            <a:r>
              <a:rPr lang="en-GB" dirty="0"/>
              <a:t>The role of H Pylori</a:t>
            </a:r>
          </a:p>
          <a:p>
            <a:pPr lvl="1"/>
            <a:r>
              <a:rPr lang="en-GB" dirty="0"/>
              <a:t>C13 Urea breath test</a:t>
            </a:r>
          </a:p>
          <a:p>
            <a:pPr lvl="1"/>
            <a:r>
              <a:rPr lang="en-GB" dirty="0"/>
              <a:t>Antibiotics developed to treat H Pylori</a:t>
            </a:r>
          </a:p>
          <a:p>
            <a:r>
              <a:rPr lang="en-GB" dirty="0"/>
              <a:t>Together these transformed the treatment of ulcer treatment</a:t>
            </a:r>
          </a:p>
          <a:p>
            <a:r>
              <a:rPr lang="en-GB" dirty="0"/>
              <a:t>General surgery largely wiped out</a:t>
            </a:r>
          </a:p>
          <a:p>
            <a:r>
              <a:rPr lang="en-GB" dirty="0"/>
              <a:t>For the many not just the few</a:t>
            </a:r>
          </a:p>
          <a:p>
            <a:pPr lvl="1"/>
            <a:r>
              <a:rPr lang="en-GB" dirty="0"/>
              <a:t>Admittedly the combination of the C13 test and antibiotic treatment involves a degree of personalisation</a:t>
            </a:r>
          </a:p>
          <a:p>
            <a:r>
              <a:rPr lang="en-GB" dirty="0"/>
              <a:t>But now look at how the personalised medicine bandwagon misrepresents it</a:t>
            </a:r>
          </a:p>
          <a:p>
            <a:pPr lvl="1"/>
            <a:endParaRPr lang="en-GB" dirty="0"/>
          </a:p>
        </p:txBody>
      </p:sp>
      <p:sp>
        <p:nvSpPr>
          <p:cNvPr id="3" name="Footer Placeholder 2">
            <a:extLst>
              <a:ext uri="{FF2B5EF4-FFF2-40B4-BE49-F238E27FC236}">
                <a16:creationId xmlns:a16="http://schemas.microsoft.com/office/drawing/2014/main" id="{BD17C62A-3B99-4995-9110-5A1CC3F8E703}"/>
              </a:ext>
            </a:extLst>
          </p:cNvPr>
          <p:cNvSpPr>
            <a:spLocks noGrp="1"/>
          </p:cNvSpPr>
          <p:nvPr>
            <p:ph type="ftr" sz="quarter" idx="11"/>
          </p:nvPr>
        </p:nvSpPr>
        <p:spPr/>
        <p:txBody>
          <a:bodyPr/>
          <a:lstStyle/>
          <a:p>
            <a:r>
              <a:rPr lang="en-GB"/>
              <a:t>(c) Stephen Senn 2019</a:t>
            </a:r>
          </a:p>
        </p:txBody>
      </p:sp>
      <p:sp>
        <p:nvSpPr>
          <p:cNvPr id="4" name="Slide Number Placeholder 3">
            <a:extLst>
              <a:ext uri="{FF2B5EF4-FFF2-40B4-BE49-F238E27FC236}">
                <a16:creationId xmlns:a16="http://schemas.microsoft.com/office/drawing/2014/main" id="{0E53D371-1E05-4409-A028-CE15D17442A2}"/>
              </a:ext>
            </a:extLst>
          </p:cNvPr>
          <p:cNvSpPr>
            <a:spLocks noGrp="1"/>
          </p:cNvSpPr>
          <p:nvPr>
            <p:ph type="sldNum" sz="quarter" idx="12"/>
          </p:nvPr>
        </p:nvSpPr>
        <p:spPr/>
        <p:txBody>
          <a:bodyPr/>
          <a:lstStyle/>
          <a:p>
            <a:fld id="{0A6279BC-8F68-4469-B976-B3EBABA7982D}" type="slidenum">
              <a:rPr lang="en-GB" smtClean="0"/>
              <a:t>23</a:t>
            </a:fld>
            <a:endParaRPr lang="en-GB"/>
          </a:p>
        </p:txBody>
      </p:sp>
    </p:spTree>
    <p:extLst>
      <p:ext uri="{BB962C8B-B14F-4D97-AF65-F5344CB8AC3E}">
        <p14:creationId xmlns:p14="http://schemas.microsoft.com/office/powerpoint/2010/main" val="279449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7A7BB-F192-4645-8694-195254DA1DEE}"/>
              </a:ext>
            </a:extLst>
          </p:cNvPr>
          <p:cNvSpPr txBox="1"/>
          <p:nvPr/>
        </p:nvSpPr>
        <p:spPr>
          <a:xfrm>
            <a:off x="899592" y="1340768"/>
            <a:ext cx="6624736" cy="2862322"/>
          </a:xfrm>
          <a:prstGeom prst="rect">
            <a:avLst/>
          </a:prstGeom>
          <a:noFill/>
        </p:spPr>
        <p:txBody>
          <a:bodyPr wrap="square" rtlCol="0">
            <a:spAutoFit/>
          </a:bodyPr>
          <a:lstStyle/>
          <a:p>
            <a:r>
              <a:rPr lang="en-GB" sz="3600" dirty="0"/>
              <a:t>We have moved from finding highly effective treatments for most patients to trying to find expensive ones for almost nobody at all</a:t>
            </a:r>
          </a:p>
        </p:txBody>
      </p:sp>
      <p:sp>
        <p:nvSpPr>
          <p:cNvPr id="3" name="Footer Placeholder 2">
            <a:extLst>
              <a:ext uri="{FF2B5EF4-FFF2-40B4-BE49-F238E27FC236}">
                <a16:creationId xmlns:a16="http://schemas.microsoft.com/office/drawing/2014/main" id="{562F7005-EBE5-4BC7-BA74-947CCC7DF891}"/>
              </a:ext>
            </a:extLst>
          </p:cNvPr>
          <p:cNvSpPr>
            <a:spLocks noGrp="1"/>
          </p:cNvSpPr>
          <p:nvPr>
            <p:ph type="ftr" sz="quarter" idx="11"/>
          </p:nvPr>
        </p:nvSpPr>
        <p:spPr/>
        <p:txBody>
          <a:bodyPr/>
          <a:lstStyle/>
          <a:p>
            <a:r>
              <a:rPr lang="en-GB"/>
              <a:t>(c) Stephen Senn 2019</a:t>
            </a:r>
          </a:p>
        </p:txBody>
      </p:sp>
      <p:sp>
        <p:nvSpPr>
          <p:cNvPr id="4" name="Slide Number Placeholder 3">
            <a:extLst>
              <a:ext uri="{FF2B5EF4-FFF2-40B4-BE49-F238E27FC236}">
                <a16:creationId xmlns:a16="http://schemas.microsoft.com/office/drawing/2014/main" id="{4AAC9271-29D3-4C23-82EB-481B612899DF}"/>
              </a:ext>
            </a:extLst>
          </p:cNvPr>
          <p:cNvSpPr>
            <a:spLocks noGrp="1"/>
          </p:cNvSpPr>
          <p:nvPr>
            <p:ph type="sldNum" sz="quarter" idx="12"/>
          </p:nvPr>
        </p:nvSpPr>
        <p:spPr/>
        <p:txBody>
          <a:bodyPr/>
          <a:lstStyle/>
          <a:p>
            <a:fld id="{0A6279BC-8F68-4469-B976-B3EBABA7982D}" type="slidenum">
              <a:rPr lang="en-GB" smtClean="0"/>
              <a:t>24</a:t>
            </a:fld>
            <a:endParaRPr lang="en-GB"/>
          </a:p>
        </p:txBody>
      </p:sp>
    </p:spTree>
    <p:extLst>
      <p:ext uri="{BB962C8B-B14F-4D97-AF65-F5344CB8AC3E}">
        <p14:creationId xmlns:p14="http://schemas.microsoft.com/office/powerpoint/2010/main" val="807390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b="1" dirty="0">
                <a:solidFill>
                  <a:schemeClr val="accent2"/>
                </a:solidFill>
              </a:rPr>
              <a:t>How responder analysis misleads us:</a:t>
            </a:r>
            <a:br>
              <a:rPr lang="en-GB" b="1" dirty="0">
                <a:solidFill>
                  <a:schemeClr val="accent2"/>
                </a:solidFill>
              </a:rPr>
            </a:br>
            <a:r>
              <a:rPr lang="en-GB" b="1" dirty="0">
                <a:solidFill>
                  <a:schemeClr val="accent2"/>
                </a:solidFill>
              </a:rPr>
              <a:t>Six depressingly common sins</a:t>
            </a:r>
          </a:p>
        </p:txBody>
      </p:sp>
      <p:sp>
        <p:nvSpPr>
          <p:cNvPr id="8" name="Content Placeholder 7"/>
          <p:cNvSpPr>
            <a:spLocks noGrp="1"/>
          </p:cNvSpPr>
          <p:nvPr>
            <p:ph idx="1"/>
          </p:nvPr>
        </p:nvSpPr>
        <p:spPr/>
        <p:txBody>
          <a:bodyPr>
            <a:normAutofit fontScale="92500" lnSpcReduction="20000"/>
          </a:bodyPr>
          <a:lstStyle/>
          <a:p>
            <a:r>
              <a:rPr lang="en-GB" dirty="0"/>
              <a:t>Poor choice of counterfactual </a:t>
            </a:r>
          </a:p>
          <a:p>
            <a:pPr lvl="1"/>
            <a:r>
              <a:rPr lang="en-GB" dirty="0"/>
              <a:t>Baseline does not necessarily predict what would happen in the absence of treatment</a:t>
            </a:r>
          </a:p>
          <a:p>
            <a:r>
              <a:rPr lang="en-GB" dirty="0"/>
              <a:t>Bad measures</a:t>
            </a:r>
          </a:p>
          <a:p>
            <a:pPr lvl="1"/>
            <a:r>
              <a:rPr lang="en-GB" dirty="0"/>
              <a:t>Percent change from baseline is known to be a highly variable and badly behaved measure</a:t>
            </a:r>
          </a:p>
          <a:p>
            <a:r>
              <a:rPr lang="en-GB" dirty="0"/>
              <a:t>Arbitrary dichotomy</a:t>
            </a:r>
          </a:p>
          <a:p>
            <a:pPr lvl="1"/>
            <a:r>
              <a:rPr lang="en-GB" dirty="0"/>
              <a:t>There is nothing magic about the standards we use and dichotomising loses information</a:t>
            </a:r>
          </a:p>
          <a:p>
            <a:r>
              <a:rPr lang="en-GB" dirty="0"/>
              <a:t>Linguistic confusion</a:t>
            </a:r>
          </a:p>
          <a:p>
            <a:pPr lvl="1"/>
            <a:r>
              <a:rPr lang="en-GB" i="1" dirty="0"/>
              <a:t>Responder</a:t>
            </a:r>
            <a:r>
              <a:rPr lang="en-GB" dirty="0"/>
              <a:t> does not mean ‘was </a:t>
            </a:r>
            <a:r>
              <a:rPr lang="en-GB" i="1" dirty="0"/>
              <a:t>caused</a:t>
            </a:r>
            <a:r>
              <a:rPr lang="en-GB" dirty="0"/>
              <a:t> to improve’ it means ‘was </a:t>
            </a:r>
            <a:r>
              <a:rPr lang="en-GB" i="1" dirty="0"/>
              <a:t>observed </a:t>
            </a:r>
            <a:r>
              <a:rPr lang="en-GB" dirty="0"/>
              <a:t>to improve’</a:t>
            </a:r>
          </a:p>
          <a:p>
            <a:r>
              <a:rPr lang="en-GB" dirty="0"/>
              <a:t>Causal naivety</a:t>
            </a:r>
          </a:p>
          <a:p>
            <a:pPr lvl="1"/>
            <a:r>
              <a:rPr lang="en-GB" dirty="0"/>
              <a:t>Subsequence is not consequence</a:t>
            </a:r>
          </a:p>
          <a:p>
            <a:r>
              <a:rPr lang="en-GB" dirty="0"/>
              <a:t>Failure to replicate</a:t>
            </a:r>
          </a:p>
          <a:p>
            <a:pPr lvl="1"/>
            <a:r>
              <a:rPr lang="en-GB" dirty="0"/>
              <a:t>If you want to exclude within-patient variability as an explanation you have to know how big it is. That involves measuring patients more than once</a:t>
            </a:r>
          </a:p>
          <a:p>
            <a:pPr lvl="1"/>
            <a:endParaRPr lang="en-GB" dirty="0"/>
          </a:p>
          <a:p>
            <a:pPr lvl="1"/>
            <a:endParaRPr lang="en-GB" dirty="0"/>
          </a:p>
          <a:p>
            <a:pPr lvl="1"/>
            <a:endParaRPr lang="en-GB" dirty="0"/>
          </a:p>
          <a:p>
            <a:pPr lvl="1"/>
            <a:endParaRPr lang="en-GB" dirty="0"/>
          </a:p>
        </p:txBody>
      </p:sp>
      <p:sp>
        <p:nvSpPr>
          <p:cNvPr id="6" name="Slide Number Placeholder 5"/>
          <p:cNvSpPr>
            <a:spLocks noGrp="1"/>
          </p:cNvSpPr>
          <p:nvPr>
            <p:ph type="sldNum" sz="quarter" idx="12"/>
          </p:nvPr>
        </p:nvSpPr>
        <p:spPr/>
        <p:txBody>
          <a:bodyPr/>
          <a:lstStyle/>
          <a:p>
            <a:fld id="{B14543DD-F528-4A7A-97F4-CB3D87B1AE2F}" type="slidenum">
              <a:rPr lang="en-GB" smtClean="0"/>
              <a:t>25</a:t>
            </a:fld>
            <a:endParaRPr lang="en-GB"/>
          </a:p>
        </p:txBody>
      </p:sp>
      <p:sp>
        <p:nvSpPr>
          <p:cNvPr id="3" name="Footer Placeholder 2">
            <a:extLst>
              <a:ext uri="{FF2B5EF4-FFF2-40B4-BE49-F238E27FC236}">
                <a16:creationId xmlns:a16="http://schemas.microsoft.com/office/drawing/2014/main" id="{056B4A46-8D34-4965-B027-EAAE5B7CADCD}"/>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3789486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4543DD-F528-4A7A-97F4-CB3D87B1AE2F}" type="slidenum">
              <a:rPr lang="en-GB" smtClean="0"/>
              <a:t>26</a:t>
            </a:fld>
            <a:endParaRPr lang="en-GB"/>
          </a:p>
        </p:txBody>
      </p:sp>
      <p:pic>
        <p:nvPicPr>
          <p:cNvPr id="6" name="Picture 5"/>
          <p:cNvPicPr>
            <a:picLocks noChangeAspect="1"/>
          </p:cNvPicPr>
          <p:nvPr/>
        </p:nvPicPr>
        <p:blipFill>
          <a:blip r:embed="rId3"/>
          <a:stretch>
            <a:fillRect/>
          </a:stretch>
        </p:blipFill>
        <p:spPr>
          <a:xfrm>
            <a:off x="305122" y="1124744"/>
            <a:ext cx="8515350" cy="4635489"/>
          </a:xfrm>
          <a:prstGeom prst="rect">
            <a:avLst/>
          </a:prstGeom>
        </p:spPr>
      </p:pic>
      <p:sp>
        <p:nvSpPr>
          <p:cNvPr id="7" name="TextBox 6"/>
          <p:cNvSpPr txBox="1"/>
          <p:nvPr/>
        </p:nvSpPr>
        <p:spPr>
          <a:xfrm>
            <a:off x="598044" y="272687"/>
            <a:ext cx="7718372" cy="549381"/>
          </a:xfrm>
          <a:prstGeom prst="rect">
            <a:avLst/>
          </a:prstGeom>
          <a:noFill/>
        </p:spPr>
        <p:txBody>
          <a:bodyPr wrap="square" rtlCol="0">
            <a:spAutoFit/>
          </a:bodyPr>
          <a:lstStyle/>
          <a:p>
            <a:pPr defTabSz="685800" eaLnBrk="1" hangingPunct="1">
              <a:lnSpc>
                <a:spcPct val="90000"/>
              </a:lnSpc>
            </a:pPr>
            <a:r>
              <a:rPr lang="en-GB" sz="3300" b="1" dirty="0">
                <a:solidFill>
                  <a:schemeClr val="accent2"/>
                </a:solidFill>
                <a:latin typeface="+mj-lt"/>
                <a:ea typeface="+mj-ea"/>
                <a:cs typeface="+mj-cs"/>
              </a:rPr>
              <a:t>Slide with the Obligatory  Purloined Cartoon</a:t>
            </a:r>
          </a:p>
        </p:txBody>
      </p:sp>
      <p:sp>
        <p:nvSpPr>
          <p:cNvPr id="9" name="TextBox 8"/>
          <p:cNvSpPr txBox="1"/>
          <p:nvPr/>
        </p:nvSpPr>
        <p:spPr>
          <a:xfrm flipH="1">
            <a:off x="724617" y="6011996"/>
            <a:ext cx="3631358" cy="369332"/>
          </a:xfrm>
          <a:prstGeom prst="rect">
            <a:avLst/>
          </a:prstGeom>
          <a:noFill/>
        </p:spPr>
        <p:txBody>
          <a:bodyPr wrap="square" rtlCol="0">
            <a:spAutoFit/>
          </a:bodyPr>
          <a:lstStyle/>
          <a:p>
            <a:r>
              <a:rPr lang="en-GB" dirty="0" err="1"/>
              <a:t>Senn</a:t>
            </a:r>
            <a:r>
              <a:rPr lang="en-GB" dirty="0"/>
              <a:t>, Nature, 29 November 2018</a:t>
            </a:r>
          </a:p>
        </p:txBody>
      </p:sp>
      <p:sp>
        <p:nvSpPr>
          <p:cNvPr id="2" name="Footer Placeholder 1">
            <a:extLst>
              <a:ext uri="{FF2B5EF4-FFF2-40B4-BE49-F238E27FC236}">
                <a16:creationId xmlns:a16="http://schemas.microsoft.com/office/drawing/2014/main" id="{623648D8-9250-4437-9970-913EF84C9976}"/>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2264355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accent2"/>
                </a:solidFill>
              </a:rPr>
              <a:t>Baseline as a counterfactual? An example</a:t>
            </a:r>
          </a:p>
        </p:txBody>
      </p:sp>
      <p:sp>
        <p:nvSpPr>
          <p:cNvPr id="3" name="Content Placeholder 2"/>
          <p:cNvSpPr>
            <a:spLocks noGrp="1"/>
          </p:cNvSpPr>
          <p:nvPr>
            <p:ph idx="1"/>
          </p:nvPr>
        </p:nvSpPr>
        <p:spPr/>
        <p:txBody>
          <a:bodyPr/>
          <a:lstStyle/>
          <a:p>
            <a:r>
              <a:rPr lang="en-GB" dirty="0"/>
              <a:t>Long term trial (20 years) of an anti-aging cream by hundreds of subjects</a:t>
            </a:r>
          </a:p>
          <a:p>
            <a:r>
              <a:rPr lang="en-GB" dirty="0"/>
              <a:t>Perfect compliance</a:t>
            </a:r>
          </a:p>
          <a:p>
            <a:pPr lvl="1"/>
            <a:r>
              <a:rPr lang="en-GB" dirty="0"/>
              <a:t>Obviously a fictional example!</a:t>
            </a:r>
          </a:p>
          <a:p>
            <a:r>
              <a:rPr lang="en-GB" dirty="0"/>
              <a:t>Measure based on ‘wrinkle score’</a:t>
            </a:r>
          </a:p>
          <a:p>
            <a:pPr lvl="1"/>
            <a:r>
              <a:rPr lang="en-GB" dirty="0"/>
              <a:t>Number of wrinkles at the end of the trial compared to the baseline value for every subject</a:t>
            </a:r>
          </a:p>
          <a:p>
            <a:r>
              <a:rPr lang="en-GB" dirty="0"/>
              <a:t>The average wrinkle score at the end of the trial was zero</a:t>
            </a:r>
          </a:p>
          <a:p>
            <a:r>
              <a:rPr lang="en-GB" dirty="0"/>
              <a:t>Clearly the cream did not work</a:t>
            </a:r>
          </a:p>
        </p:txBody>
      </p:sp>
      <p:sp>
        <p:nvSpPr>
          <p:cNvPr id="5" name="Slide Number Placeholder 4"/>
          <p:cNvSpPr>
            <a:spLocks noGrp="1"/>
          </p:cNvSpPr>
          <p:nvPr>
            <p:ph type="sldNum" sz="quarter" idx="12"/>
          </p:nvPr>
        </p:nvSpPr>
        <p:spPr/>
        <p:txBody>
          <a:bodyPr/>
          <a:lstStyle/>
          <a:p>
            <a:fld id="{B14543DD-F528-4A7A-97F4-CB3D87B1AE2F}" type="slidenum">
              <a:rPr lang="en-GB" smtClean="0"/>
              <a:t>27</a:t>
            </a:fld>
            <a:endParaRPr lang="en-GB"/>
          </a:p>
        </p:txBody>
      </p:sp>
      <p:sp>
        <p:nvSpPr>
          <p:cNvPr id="6" name="Footer Placeholder 5">
            <a:extLst>
              <a:ext uri="{FF2B5EF4-FFF2-40B4-BE49-F238E27FC236}">
                <a16:creationId xmlns:a16="http://schemas.microsoft.com/office/drawing/2014/main" id="{99304E7C-3A0A-4656-BB74-2E78B5FE3CB7}"/>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3683403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accent2"/>
                </a:solidFill>
              </a:rPr>
              <a:t>What the example makes clear</a:t>
            </a:r>
          </a:p>
        </p:txBody>
      </p:sp>
      <p:sp>
        <p:nvSpPr>
          <p:cNvPr id="3" name="Content Placeholder 2"/>
          <p:cNvSpPr>
            <a:spLocks noGrp="1"/>
          </p:cNvSpPr>
          <p:nvPr>
            <p:ph idx="1"/>
          </p:nvPr>
        </p:nvSpPr>
        <p:spPr/>
        <p:txBody>
          <a:bodyPr/>
          <a:lstStyle/>
          <a:p>
            <a:r>
              <a:rPr lang="en-GB" dirty="0"/>
              <a:t>Baselines are not in general suitable as counterfactuals</a:t>
            </a:r>
          </a:p>
          <a:p>
            <a:r>
              <a:rPr lang="en-GB" dirty="0"/>
              <a:t>Alas, the past is not on offer</a:t>
            </a:r>
          </a:p>
          <a:p>
            <a:pPr lvl="1"/>
            <a:r>
              <a:rPr lang="en-GB" dirty="0"/>
              <a:t>I say this as someone who is now aged 66 !</a:t>
            </a:r>
          </a:p>
          <a:p>
            <a:r>
              <a:rPr lang="en-GB" dirty="0"/>
              <a:t>Decision making, including decision making as regards which treatment to take, is a choice between possible futures</a:t>
            </a:r>
          </a:p>
          <a:p>
            <a:r>
              <a:rPr lang="en-GB" dirty="0"/>
              <a:t>A baseline is only useful to the degree it helps us predict this future</a:t>
            </a:r>
          </a:p>
          <a:p>
            <a:r>
              <a:rPr lang="en-GB" dirty="0"/>
              <a:t>That is not the way clinical trials work or at least should work</a:t>
            </a:r>
          </a:p>
          <a:p>
            <a:r>
              <a:rPr lang="en-GB" dirty="0"/>
              <a:t>This is all very </a:t>
            </a:r>
            <a:r>
              <a:rPr lang="en-GB" dirty="0" err="1"/>
              <a:t>very</a:t>
            </a:r>
            <a:r>
              <a:rPr lang="en-GB" dirty="0"/>
              <a:t> obvious</a:t>
            </a:r>
          </a:p>
          <a:p>
            <a:r>
              <a:rPr lang="en-GB" dirty="0"/>
              <a:t>So why do we ignore at an individual level, what we all know at the level of a trial?</a:t>
            </a:r>
          </a:p>
        </p:txBody>
      </p:sp>
      <p:sp>
        <p:nvSpPr>
          <p:cNvPr id="5" name="Slide Number Placeholder 4"/>
          <p:cNvSpPr>
            <a:spLocks noGrp="1"/>
          </p:cNvSpPr>
          <p:nvPr>
            <p:ph type="sldNum" sz="quarter" idx="12"/>
          </p:nvPr>
        </p:nvSpPr>
        <p:spPr/>
        <p:txBody>
          <a:bodyPr/>
          <a:lstStyle/>
          <a:p>
            <a:fld id="{B14543DD-F528-4A7A-97F4-CB3D87B1AE2F}" type="slidenum">
              <a:rPr lang="en-GB" smtClean="0"/>
              <a:t>28</a:t>
            </a:fld>
            <a:endParaRPr lang="en-GB"/>
          </a:p>
        </p:txBody>
      </p:sp>
      <p:sp>
        <p:nvSpPr>
          <p:cNvPr id="6" name="Footer Placeholder 5">
            <a:extLst>
              <a:ext uri="{FF2B5EF4-FFF2-40B4-BE49-F238E27FC236}">
                <a16:creationId xmlns:a16="http://schemas.microsoft.com/office/drawing/2014/main" id="{E8138C73-00A7-43C1-98B7-91D5BD42CD17}"/>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3672092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4543DD-F528-4A7A-97F4-CB3D87B1AE2F}" type="slidenum">
              <a:rPr lang="en-GB" smtClean="0"/>
              <a:t>29</a:t>
            </a:fld>
            <a:endParaRPr lang="en-GB"/>
          </a:p>
        </p:txBody>
      </p:sp>
      <p:pic>
        <p:nvPicPr>
          <p:cNvPr id="7" name="Picture 6"/>
          <p:cNvPicPr>
            <a:picLocks noChangeAspect="1"/>
          </p:cNvPicPr>
          <p:nvPr/>
        </p:nvPicPr>
        <p:blipFill>
          <a:blip r:embed="rId3"/>
          <a:stretch>
            <a:fillRect/>
          </a:stretch>
        </p:blipFill>
        <p:spPr>
          <a:xfrm>
            <a:off x="2267744" y="980728"/>
            <a:ext cx="3914775" cy="962025"/>
          </a:xfrm>
          <a:prstGeom prst="rect">
            <a:avLst/>
          </a:prstGeom>
        </p:spPr>
      </p:pic>
      <p:pic>
        <p:nvPicPr>
          <p:cNvPr id="9" name="Picture 8"/>
          <p:cNvPicPr>
            <a:picLocks noChangeAspect="1"/>
          </p:cNvPicPr>
          <p:nvPr/>
        </p:nvPicPr>
        <p:blipFill>
          <a:blip r:embed="rId4"/>
          <a:stretch>
            <a:fillRect/>
          </a:stretch>
        </p:blipFill>
        <p:spPr>
          <a:xfrm>
            <a:off x="107503" y="3573016"/>
            <a:ext cx="9036497" cy="822926"/>
          </a:xfrm>
          <a:prstGeom prst="rect">
            <a:avLst/>
          </a:prstGeom>
        </p:spPr>
      </p:pic>
      <p:pic>
        <p:nvPicPr>
          <p:cNvPr id="10" name="Picture 9"/>
          <p:cNvPicPr>
            <a:picLocks noChangeAspect="1"/>
          </p:cNvPicPr>
          <p:nvPr/>
        </p:nvPicPr>
        <p:blipFill>
          <a:blip r:embed="rId5"/>
          <a:stretch>
            <a:fillRect/>
          </a:stretch>
        </p:blipFill>
        <p:spPr>
          <a:xfrm>
            <a:off x="107503" y="2204864"/>
            <a:ext cx="8466125" cy="1167472"/>
          </a:xfrm>
          <a:prstGeom prst="rect">
            <a:avLst/>
          </a:prstGeom>
        </p:spPr>
      </p:pic>
      <p:sp>
        <p:nvSpPr>
          <p:cNvPr id="2" name="Footer Placeholder 1">
            <a:extLst>
              <a:ext uri="{FF2B5EF4-FFF2-40B4-BE49-F238E27FC236}">
                <a16:creationId xmlns:a16="http://schemas.microsoft.com/office/drawing/2014/main" id="{88A7D77F-4CF9-4285-AF1A-89BD8F21CE8A}"/>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195502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txBox="1">
            <a:spLocks noGrp="1"/>
          </p:cNvSpPr>
          <p:nvPr>
            <p:ph type="title"/>
          </p:nvPr>
        </p:nvSpPr>
        <p:spPr/>
        <p:txBody>
          <a:bodyPr/>
          <a:lstStyle/>
          <a:p>
            <a:pPr eaLnBrk="1"/>
            <a:r>
              <a:rPr lang="en-GB" b="1" dirty="0">
                <a:solidFill>
                  <a:schemeClr val="accent2"/>
                </a:solidFill>
                <a:latin typeface="Calibri" pitchFamily="34" charset="0"/>
              </a:rPr>
              <a:t>A former captain of industry speaks</a:t>
            </a:r>
            <a:endParaRPr lang="en-GB" dirty="0">
              <a:solidFill>
                <a:schemeClr val="accent2"/>
              </a:solidFill>
              <a:latin typeface="Calibri" pitchFamily="34" charset="0"/>
            </a:endParaRPr>
          </a:p>
        </p:txBody>
      </p:sp>
      <p:sp>
        <p:nvSpPr>
          <p:cNvPr id="15365" name="Text Box 3"/>
          <p:cNvSpPr txBox="1">
            <a:spLocks noChangeArrowheads="1"/>
          </p:cNvSpPr>
          <p:nvPr/>
        </p:nvSpPr>
        <p:spPr bwMode="auto">
          <a:xfrm>
            <a:off x="609600" y="1905000"/>
            <a:ext cx="7994650" cy="2682875"/>
          </a:xfrm>
          <a:prstGeom prst="rect">
            <a:avLst/>
          </a:prstGeom>
          <a:noFill/>
          <a:ln w="9525">
            <a:noFill/>
            <a:miter lim="800000"/>
            <a:headEnd/>
            <a:tailEnd/>
          </a:ln>
        </p:spPr>
        <p:txBody>
          <a:bodyPr>
            <a:spAutoFit/>
          </a:bodyPr>
          <a:lstStyle/>
          <a:p>
            <a:pPr hangingPunct="0">
              <a:spcBef>
                <a:spcPts val="1200"/>
              </a:spcBef>
            </a:pPr>
            <a:r>
              <a:rPr lang="en-GB" sz="2000" dirty="0">
                <a:solidFill>
                  <a:srgbClr val="000000"/>
                </a:solidFill>
                <a:latin typeface="Times New Roman" pitchFamily="18" charset="0"/>
              </a:rPr>
              <a:t>It will soon be possible for patients in clinical trials to undergo </a:t>
            </a:r>
            <a:r>
              <a:rPr lang="en-GB" sz="2000" i="1" u="sng" dirty="0">
                <a:solidFill>
                  <a:srgbClr val="000000"/>
                </a:solidFill>
                <a:latin typeface="Times New Roman" pitchFamily="18" charset="0"/>
              </a:rPr>
              <a:t>genetic tests </a:t>
            </a:r>
            <a:r>
              <a:rPr lang="en-GB" sz="2000" dirty="0">
                <a:solidFill>
                  <a:srgbClr val="000000"/>
                </a:solidFill>
                <a:latin typeface="Times New Roman" pitchFamily="18" charset="0"/>
              </a:rPr>
              <a:t>to identify those </a:t>
            </a:r>
            <a:r>
              <a:rPr lang="en-GB" sz="2000" i="1" u="sng" dirty="0">
                <a:solidFill>
                  <a:srgbClr val="000000"/>
                </a:solidFill>
                <a:latin typeface="Times New Roman" pitchFamily="18" charset="0"/>
              </a:rPr>
              <a:t>individuals who will respond favourably to the drug </a:t>
            </a:r>
            <a:r>
              <a:rPr lang="en-GB" sz="2000" dirty="0">
                <a:solidFill>
                  <a:srgbClr val="000000"/>
                </a:solidFill>
                <a:latin typeface="Times New Roman" pitchFamily="18" charset="0"/>
              </a:rPr>
              <a:t>candidate, </a:t>
            </a:r>
            <a:r>
              <a:rPr lang="en-GB" sz="2000" i="1" u="sng" dirty="0">
                <a:solidFill>
                  <a:srgbClr val="000000"/>
                </a:solidFill>
                <a:latin typeface="Times New Roman" pitchFamily="18" charset="0"/>
              </a:rPr>
              <a:t>based on their genotype</a:t>
            </a:r>
            <a:r>
              <a:rPr lang="en-GB" sz="2000" dirty="0">
                <a:solidFill>
                  <a:srgbClr val="000000"/>
                </a:solidFill>
                <a:latin typeface="Times New Roman" pitchFamily="18" charset="0"/>
              </a:rPr>
              <a:t>…. This will translate into </a:t>
            </a:r>
            <a:r>
              <a:rPr lang="en-GB" sz="2000" i="1" u="sng" dirty="0">
                <a:solidFill>
                  <a:srgbClr val="000000"/>
                </a:solidFill>
                <a:latin typeface="Times New Roman" pitchFamily="18" charset="0"/>
              </a:rPr>
              <a:t>smaller, more effective clinical trials </a:t>
            </a:r>
            <a:r>
              <a:rPr lang="en-GB" sz="2000" dirty="0">
                <a:solidFill>
                  <a:srgbClr val="000000"/>
                </a:solidFill>
                <a:latin typeface="Times New Roman" pitchFamily="18" charset="0"/>
              </a:rPr>
              <a:t>with corresponding </a:t>
            </a:r>
            <a:r>
              <a:rPr lang="en-GB" sz="2000" i="1" u="sng" dirty="0">
                <a:solidFill>
                  <a:srgbClr val="000000"/>
                </a:solidFill>
                <a:latin typeface="Times New Roman" pitchFamily="18" charset="0"/>
              </a:rPr>
              <a:t>cost savings </a:t>
            </a:r>
            <a:r>
              <a:rPr lang="en-GB" sz="2000" dirty="0">
                <a:solidFill>
                  <a:srgbClr val="000000"/>
                </a:solidFill>
                <a:latin typeface="Times New Roman" pitchFamily="18" charset="0"/>
              </a:rPr>
              <a:t>and ultimately better treatment in general practice. … </a:t>
            </a:r>
            <a:r>
              <a:rPr lang="en-GB" sz="2000" i="1" u="sng" dirty="0">
                <a:solidFill>
                  <a:srgbClr val="000000"/>
                </a:solidFill>
                <a:latin typeface="Times New Roman" pitchFamily="18" charset="0"/>
              </a:rPr>
              <a:t>individual patients will be targeted </a:t>
            </a:r>
            <a:r>
              <a:rPr lang="en-GB" sz="2000" dirty="0">
                <a:solidFill>
                  <a:srgbClr val="000000"/>
                </a:solidFill>
                <a:latin typeface="Times New Roman" pitchFamily="18" charset="0"/>
              </a:rPr>
              <a:t>with specific treatment and personalised dosing regimens to maximise efficacy and minimise pharmacokinetic problems and other side-effects. </a:t>
            </a:r>
          </a:p>
          <a:p>
            <a:pPr hangingPunct="0">
              <a:spcBef>
                <a:spcPts val="1200"/>
              </a:spcBef>
            </a:pPr>
            <a:r>
              <a:rPr lang="en-GB" sz="2000" dirty="0">
                <a:solidFill>
                  <a:srgbClr val="000000"/>
                </a:solidFill>
                <a:latin typeface="Times New Roman" pitchFamily="18" charset="0"/>
              </a:rPr>
              <a:t>                                                                     Sir Richard Sykes, FRS, 1997</a:t>
            </a:r>
          </a:p>
        </p:txBody>
      </p:sp>
      <p:sp>
        <p:nvSpPr>
          <p:cNvPr id="3" name="TextBox 2"/>
          <p:cNvSpPr txBox="1"/>
          <p:nvPr/>
        </p:nvSpPr>
        <p:spPr>
          <a:xfrm>
            <a:off x="755576" y="5013176"/>
            <a:ext cx="5400600" cy="369332"/>
          </a:xfrm>
          <a:prstGeom prst="rect">
            <a:avLst/>
          </a:prstGeom>
          <a:noFill/>
        </p:spPr>
        <p:txBody>
          <a:bodyPr wrap="square" rtlCol="0">
            <a:spAutoFit/>
          </a:bodyPr>
          <a:lstStyle/>
          <a:p>
            <a:r>
              <a:rPr lang="en-US" dirty="0"/>
              <a:t>My emphasis</a:t>
            </a:r>
          </a:p>
        </p:txBody>
      </p:sp>
      <p:sp>
        <p:nvSpPr>
          <p:cNvPr id="5" name="Slide Number Placeholder 4"/>
          <p:cNvSpPr>
            <a:spLocks noGrp="1"/>
          </p:cNvSpPr>
          <p:nvPr>
            <p:ph type="sldNum" sz="quarter" idx="12"/>
          </p:nvPr>
        </p:nvSpPr>
        <p:spPr/>
        <p:txBody>
          <a:bodyPr/>
          <a:lstStyle/>
          <a:p>
            <a:fld id="{530FC2CF-DC96-4384-9239-78B93D02836B}" type="slidenum">
              <a:rPr lang="en-GB" altLang="en-US" smtClean="0"/>
              <a:pPr/>
              <a:t>3</a:t>
            </a:fld>
            <a:endParaRPr lang="en-GB" altLang="en-US"/>
          </a:p>
        </p:txBody>
      </p:sp>
      <p:sp>
        <p:nvSpPr>
          <p:cNvPr id="2" name="Footer Placeholder 1">
            <a:extLst>
              <a:ext uri="{FF2B5EF4-FFF2-40B4-BE49-F238E27FC236}">
                <a16:creationId xmlns:a16="http://schemas.microsoft.com/office/drawing/2014/main" id="{7810CEC9-BA89-4A14-9A2F-35DDB4D79096}"/>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346514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chemeClr val="accent2"/>
                </a:solidFill>
              </a:rPr>
              <a:t>15% increase in forced expiratory volume in one second (FEV</a:t>
            </a:r>
            <a:r>
              <a:rPr lang="en-GB" b="1" baseline="-25000" dirty="0">
                <a:solidFill>
                  <a:schemeClr val="accent2"/>
                </a:solidFill>
              </a:rPr>
              <a:t>1</a:t>
            </a:r>
            <a:r>
              <a:rPr lang="en-GB" b="1" dirty="0">
                <a:solidFill>
                  <a:schemeClr val="accent2"/>
                </a:solidFill>
              </a:rPr>
              <a:t>)</a:t>
            </a:r>
            <a:br>
              <a:rPr lang="en-GB" b="1" dirty="0">
                <a:solidFill>
                  <a:schemeClr val="accent2"/>
                </a:solidFill>
              </a:rPr>
            </a:br>
            <a:r>
              <a:rPr lang="en-GB" b="1" dirty="0">
                <a:solidFill>
                  <a:schemeClr val="accent2"/>
                </a:solidFill>
              </a:rPr>
              <a:t>Some regulatory magic</a:t>
            </a:r>
          </a:p>
        </p:txBody>
      </p:sp>
      <p:sp>
        <p:nvSpPr>
          <p:cNvPr id="4" name="Slide Number Placeholder 3"/>
          <p:cNvSpPr>
            <a:spLocks noGrp="1"/>
          </p:cNvSpPr>
          <p:nvPr>
            <p:ph type="sldNum" sz="quarter" idx="12"/>
          </p:nvPr>
        </p:nvSpPr>
        <p:spPr/>
        <p:txBody>
          <a:bodyPr/>
          <a:lstStyle/>
          <a:p>
            <a:fld id="{B14543DD-F528-4A7A-97F4-CB3D87B1AE2F}" type="slidenum">
              <a:rPr lang="en-GB" smtClean="0"/>
              <a:t>30</a:t>
            </a:fld>
            <a:endParaRPr lang="en-GB"/>
          </a:p>
        </p:txBody>
      </p:sp>
      <p:sp>
        <p:nvSpPr>
          <p:cNvPr id="5" name="TextBox 4"/>
          <p:cNvSpPr txBox="1"/>
          <p:nvPr/>
        </p:nvSpPr>
        <p:spPr>
          <a:xfrm>
            <a:off x="628650" y="2132856"/>
            <a:ext cx="7687766" cy="1200329"/>
          </a:xfrm>
          <a:prstGeom prst="rect">
            <a:avLst/>
          </a:prstGeom>
          <a:noFill/>
        </p:spPr>
        <p:txBody>
          <a:bodyPr wrap="square" rtlCol="0">
            <a:spAutoFit/>
          </a:bodyPr>
          <a:lstStyle/>
          <a:p>
            <a:r>
              <a:rPr lang="en-US" dirty="0"/>
              <a:t>Some key efficacy PD responses were similar between xxx and </a:t>
            </a:r>
            <a:r>
              <a:rPr lang="en-US" dirty="0" err="1"/>
              <a:t>yyy</a:t>
            </a:r>
            <a:r>
              <a:rPr lang="en-US" dirty="0"/>
              <a:t>  following 180 </a:t>
            </a:r>
            <a:r>
              <a:rPr lang="fr-CH" dirty="0"/>
              <a:t>μ</a:t>
            </a:r>
            <a:r>
              <a:rPr lang="en-US" dirty="0"/>
              <a:t>g single dose inhalation. The percentage of responders (15% increase in FEV</a:t>
            </a:r>
            <a:r>
              <a:rPr lang="en-US" baseline="-25000" dirty="0"/>
              <a:t>1</a:t>
            </a:r>
            <a:r>
              <a:rPr lang="en-US" dirty="0"/>
              <a:t> from baseline) was 63% and 52% for xxx and </a:t>
            </a:r>
            <a:r>
              <a:rPr lang="en-US" dirty="0" err="1"/>
              <a:t>yyy</a:t>
            </a:r>
            <a:r>
              <a:rPr lang="en-US" dirty="0"/>
              <a:t>, respectively</a:t>
            </a:r>
            <a:endParaRPr lang="en-GB" dirty="0"/>
          </a:p>
        </p:txBody>
      </p:sp>
      <p:sp>
        <p:nvSpPr>
          <p:cNvPr id="6" name="TextBox 5"/>
          <p:cNvSpPr txBox="1"/>
          <p:nvPr/>
        </p:nvSpPr>
        <p:spPr>
          <a:xfrm>
            <a:off x="628650" y="3717032"/>
            <a:ext cx="7183710" cy="369332"/>
          </a:xfrm>
          <a:prstGeom prst="rect">
            <a:avLst/>
          </a:prstGeom>
          <a:noFill/>
        </p:spPr>
        <p:txBody>
          <a:bodyPr wrap="square" rtlCol="0">
            <a:spAutoFit/>
          </a:bodyPr>
          <a:lstStyle/>
          <a:p>
            <a:r>
              <a:rPr lang="en-GB" dirty="0"/>
              <a:t>From  a cross-over trial submitted to the FDA as part of a review</a:t>
            </a:r>
          </a:p>
        </p:txBody>
      </p:sp>
      <p:sp>
        <p:nvSpPr>
          <p:cNvPr id="7" name="TextBox 6"/>
          <p:cNvSpPr txBox="1"/>
          <p:nvPr/>
        </p:nvSpPr>
        <p:spPr>
          <a:xfrm>
            <a:off x="628650" y="4725144"/>
            <a:ext cx="7471742" cy="1200329"/>
          </a:xfrm>
          <a:prstGeom prst="rect">
            <a:avLst/>
          </a:prstGeom>
          <a:noFill/>
        </p:spPr>
        <p:txBody>
          <a:bodyPr wrap="square" rtlCol="0">
            <a:spAutoFit/>
          </a:bodyPr>
          <a:lstStyle/>
          <a:p>
            <a:r>
              <a:rPr lang="en-GB" dirty="0"/>
              <a:t>This is cited just to show that the standard of 15% bronchodilation is used</a:t>
            </a:r>
          </a:p>
          <a:p>
            <a:endParaRPr lang="en-GB" dirty="0"/>
          </a:p>
          <a:p>
            <a:r>
              <a:rPr lang="en-GB" dirty="0"/>
              <a:t>I shall now use an example of my own</a:t>
            </a:r>
          </a:p>
        </p:txBody>
      </p:sp>
      <p:sp>
        <p:nvSpPr>
          <p:cNvPr id="8" name="Footer Placeholder 7">
            <a:extLst>
              <a:ext uri="{FF2B5EF4-FFF2-40B4-BE49-F238E27FC236}">
                <a16:creationId xmlns:a16="http://schemas.microsoft.com/office/drawing/2014/main" id="{533C342B-19D4-43DD-A9C2-2F43802DA104}"/>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757902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b="1" dirty="0">
                <a:solidFill>
                  <a:schemeClr val="accent1">
                    <a:lumMod val="50000"/>
                  </a:schemeClr>
                </a:solidFill>
              </a:rPr>
              <a:t>So can we identify individual response with cross-overs?</a:t>
            </a:r>
          </a:p>
        </p:txBody>
      </p:sp>
      <p:sp>
        <p:nvSpPr>
          <p:cNvPr id="10" name="Content Placeholder 9"/>
          <p:cNvSpPr>
            <a:spLocks noGrp="1"/>
          </p:cNvSpPr>
          <p:nvPr>
            <p:ph sz="half" idx="1"/>
          </p:nvPr>
        </p:nvSpPr>
        <p:spPr/>
        <p:txBody>
          <a:bodyPr>
            <a:normAutofit lnSpcReduction="10000"/>
          </a:bodyPr>
          <a:lstStyle/>
          <a:p>
            <a:r>
              <a:rPr lang="en-GB" dirty="0"/>
              <a:t>Cross-over trial in asthma</a:t>
            </a:r>
          </a:p>
          <a:p>
            <a:pPr lvl="1"/>
            <a:r>
              <a:rPr lang="en-GB" dirty="0"/>
              <a:t>71 patients</a:t>
            </a:r>
          </a:p>
          <a:p>
            <a:pPr lvl="1"/>
            <a:r>
              <a:rPr lang="en-GB" dirty="0"/>
              <a:t>Forced expiratory volume in one second (FEV</a:t>
            </a:r>
            <a:r>
              <a:rPr lang="en-GB" baseline="-25000" dirty="0"/>
              <a:t>1</a:t>
            </a:r>
            <a:r>
              <a:rPr lang="en-GB" dirty="0"/>
              <a:t>) at 12 hours</a:t>
            </a:r>
          </a:p>
          <a:p>
            <a:r>
              <a:rPr lang="en-GB" dirty="0"/>
              <a:t>FDA definition of response is </a:t>
            </a:r>
            <a:r>
              <a:rPr lang="en-GB" dirty="0">
                <a:sym typeface="Symbol" panose="05050102010706020507" pitchFamily="18" charset="2"/>
              </a:rPr>
              <a:t> 15% increase compered to baseline</a:t>
            </a:r>
            <a:endParaRPr lang="en-GB" dirty="0"/>
          </a:p>
          <a:p>
            <a:r>
              <a:rPr lang="en-GB" dirty="0"/>
              <a:t>There seem to be a number of patients who respond to B and not to A and vice versa</a:t>
            </a:r>
          </a:p>
          <a:p>
            <a:r>
              <a:rPr lang="en-GB" dirty="0"/>
              <a:t>Clearly if we can find predictive characteristics of them we can improve treatment</a:t>
            </a:r>
          </a:p>
          <a:p>
            <a:r>
              <a:rPr lang="en-GB" dirty="0"/>
              <a:t>Can’t we?</a:t>
            </a:r>
          </a:p>
        </p:txBody>
      </p:sp>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14849" y="1800820"/>
            <a:ext cx="4004443" cy="4004443"/>
          </a:xfrm>
        </p:spPr>
      </p:pic>
      <p:sp>
        <p:nvSpPr>
          <p:cNvPr id="8" name="Slide Number Placeholder 7"/>
          <p:cNvSpPr>
            <a:spLocks noGrp="1"/>
          </p:cNvSpPr>
          <p:nvPr>
            <p:ph type="sldNum" sz="quarter" idx="12"/>
          </p:nvPr>
        </p:nvSpPr>
        <p:spPr/>
        <p:txBody>
          <a:bodyPr/>
          <a:lstStyle/>
          <a:p>
            <a:pPr defTabSz="685800" eaLnBrk="1" fontAlgn="auto" hangingPunct="1">
              <a:spcBef>
                <a:spcPts val="0"/>
              </a:spcBef>
              <a:spcAft>
                <a:spcPts val="0"/>
              </a:spcAft>
            </a:pPr>
            <a:fld id="{B14543DD-F528-4A7A-97F4-CB3D87B1AE2F}" type="slidenum">
              <a:rPr lang="en-GB" sz="1350" kern="0">
                <a:solidFill>
                  <a:sysClr val="windowText" lastClr="000000"/>
                </a:solidFill>
              </a:rPr>
              <a:pPr defTabSz="685800" eaLnBrk="1" fontAlgn="auto" hangingPunct="1">
                <a:spcBef>
                  <a:spcPts val="0"/>
                </a:spcBef>
                <a:spcAft>
                  <a:spcPts val="0"/>
                </a:spcAft>
              </a:pPr>
              <a:t>31</a:t>
            </a:fld>
            <a:endParaRPr lang="en-GB" sz="1350" kern="0">
              <a:solidFill>
                <a:sysClr val="windowText" lastClr="000000"/>
              </a:solidFill>
            </a:endParaRPr>
          </a:p>
        </p:txBody>
      </p:sp>
      <p:sp>
        <p:nvSpPr>
          <p:cNvPr id="3" name="Footer Placeholder 2">
            <a:extLst>
              <a:ext uri="{FF2B5EF4-FFF2-40B4-BE49-F238E27FC236}">
                <a16:creationId xmlns:a16="http://schemas.microsoft.com/office/drawing/2014/main" id="{2E3C8F94-3CD1-4BDF-8B17-F27D4A233F3B}"/>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2156299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39952" y="1425923"/>
            <a:ext cx="5004048" cy="5004048"/>
          </a:xfrm>
        </p:spPr>
      </p:pic>
      <p:sp>
        <p:nvSpPr>
          <p:cNvPr id="2" name="Title 1"/>
          <p:cNvSpPr>
            <a:spLocks noGrp="1"/>
          </p:cNvSpPr>
          <p:nvPr>
            <p:ph type="title"/>
          </p:nvPr>
        </p:nvSpPr>
        <p:spPr/>
        <p:txBody>
          <a:bodyPr/>
          <a:lstStyle/>
          <a:p>
            <a:r>
              <a:rPr lang="en-GB" b="1" dirty="0">
                <a:solidFill>
                  <a:schemeClr val="tx2"/>
                </a:solidFill>
              </a:rPr>
              <a:t>Differential response? </a:t>
            </a:r>
            <a:br>
              <a:rPr lang="en-GB" b="1" dirty="0">
                <a:solidFill>
                  <a:schemeClr val="tx2"/>
                </a:solidFill>
              </a:rPr>
            </a:br>
            <a:r>
              <a:rPr lang="en-GB" b="1" dirty="0">
                <a:solidFill>
                  <a:schemeClr val="tx2"/>
                </a:solidFill>
              </a:rPr>
              <a:t>Not so fast</a:t>
            </a:r>
          </a:p>
        </p:txBody>
      </p:sp>
      <p:sp>
        <p:nvSpPr>
          <p:cNvPr id="3" name="Content Placeholder 2"/>
          <p:cNvSpPr>
            <a:spLocks noGrp="1"/>
          </p:cNvSpPr>
          <p:nvPr>
            <p:ph sz="half" idx="1"/>
          </p:nvPr>
        </p:nvSpPr>
        <p:spPr/>
        <p:txBody>
          <a:bodyPr>
            <a:normAutofit lnSpcReduction="10000"/>
          </a:bodyPr>
          <a:lstStyle/>
          <a:p>
            <a:r>
              <a:rPr lang="en-GB" dirty="0"/>
              <a:t>A is ISF 12</a:t>
            </a:r>
            <a:r>
              <a:rPr lang="en-GB" dirty="0">
                <a:sym typeface="Symbol" panose="05050102010706020507" pitchFamily="18" charset="2"/>
              </a:rPr>
              <a:t>g, formoterol</a:t>
            </a:r>
          </a:p>
          <a:p>
            <a:r>
              <a:rPr lang="en-GB" dirty="0">
                <a:sym typeface="Symbol" panose="05050102010706020507" pitchFamily="18" charset="2"/>
              </a:rPr>
              <a:t>B is ISF 24g formoterol</a:t>
            </a:r>
          </a:p>
          <a:p>
            <a:r>
              <a:rPr lang="en-GB" dirty="0">
                <a:sym typeface="Symbol" panose="05050102010706020507" pitchFamily="18" charset="2"/>
              </a:rPr>
              <a:t>It is biologically extremely implausible that patients could respond to 12g and not to 24g</a:t>
            </a:r>
          </a:p>
          <a:p>
            <a:r>
              <a:rPr lang="en-GB" dirty="0">
                <a:sym typeface="Symbol" panose="05050102010706020507" pitchFamily="18" charset="2"/>
              </a:rPr>
              <a:t>Yet apparently 8 out of 71 patients did</a:t>
            </a:r>
          </a:p>
          <a:p>
            <a:r>
              <a:rPr lang="en-GB" dirty="0">
                <a:sym typeface="Symbol" panose="05050102010706020507" pitchFamily="18" charset="2"/>
              </a:rPr>
              <a:t>What can the explanation be?</a:t>
            </a:r>
          </a:p>
          <a:p>
            <a:r>
              <a:rPr lang="en-GB" b="1" i="1" dirty="0">
                <a:sym typeface="Symbol" panose="05050102010706020507" pitchFamily="18" charset="2"/>
              </a:rPr>
              <a:t>Large within patient variability</a:t>
            </a:r>
          </a:p>
          <a:p>
            <a:r>
              <a:rPr lang="en-GB" dirty="0">
                <a:sym typeface="Symbol" panose="05050102010706020507" pitchFamily="18" charset="2"/>
              </a:rPr>
              <a:t>Conclusion: naïve simple views of causality and response aren’t good enough and more complex design and analysis is needed</a:t>
            </a:r>
            <a:endParaRPr lang="en-GB" dirty="0"/>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B14543DD-F528-4A7A-97F4-CB3D87B1AE2F}" type="slidenum">
              <a:rPr lang="en-GB" sz="1350" kern="0">
                <a:solidFill>
                  <a:sysClr val="windowText" lastClr="000000"/>
                </a:solidFill>
              </a:rPr>
              <a:pPr defTabSz="685800" eaLnBrk="1" fontAlgn="auto" hangingPunct="1">
                <a:spcBef>
                  <a:spcPts val="0"/>
                </a:spcBef>
                <a:spcAft>
                  <a:spcPts val="0"/>
                </a:spcAft>
              </a:pPr>
              <a:t>32</a:t>
            </a:fld>
            <a:endParaRPr lang="en-GB" sz="1350" kern="0">
              <a:solidFill>
                <a:sysClr val="windowText" lastClr="000000"/>
              </a:solidFill>
            </a:endParaRPr>
          </a:p>
        </p:txBody>
      </p:sp>
      <p:sp>
        <p:nvSpPr>
          <p:cNvPr id="5" name="Footer Placeholder 4">
            <a:extLst>
              <a:ext uri="{FF2B5EF4-FFF2-40B4-BE49-F238E27FC236}">
                <a16:creationId xmlns:a16="http://schemas.microsoft.com/office/drawing/2014/main" id="{AA46FDB0-B930-4F78-82E2-5CE88C867084}"/>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3798649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chemeClr val="tx2"/>
                </a:solidFill>
              </a:rPr>
              <a:t>The real lessons</a:t>
            </a:r>
          </a:p>
        </p:txBody>
      </p:sp>
      <p:sp>
        <p:nvSpPr>
          <p:cNvPr id="5" name="Content Placeholder 4"/>
          <p:cNvSpPr>
            <a:spLocks noGrp="1"/>
          </p:cNvSpPr>
          <p:nvPr>
            <p:ph idx="1"/>
          </p:nvPr>
        </p:nvSpPr>
        <p:spPr/>
        <p:txBody>
          <a:bodyPr>
            <a:normAutofit/>
          </a:bodyPr>
          <a:lstStyle/>
          <a:p>
            <a:r>
              <a:rPr lang="en-GB" i="1" dirty="0"/>
              <a:t>Other things being equal </a:t>
            </a:r>
            <a:r>
              <a:rPr lang="en-GB" dirty="0"/>
              <a:t>a high NNT is indicative of a poorer treatment but it is not a valid shortcut to studying variation</a:t>
            </a:r>
          </a:p>
          <a:p>
            <a:r>
              <a:rPr lang="en-GB" dirty="0"/>
              <a:t>We need to understand and master the variation in the system</a:t>
            </a:r>
          </a:p>
          <a:p>
            <a:r>
              <a:rPr lang="en-GB" dirty="0"/>
              <a:t>We need to not naively over-interpret differentiation in observed response</a:t>
            </a:r>
          </a:p>
          <a:p>
            <a:pPr lvl="1"/>
            <a:r>
              <a:rPr lang="en-GB" dirty="0"/>
              <a:t>Some of it may be genuine treatment-by-patient interaction</a:t>
            </a:r>
          </a:p>
          <a:p>
            <a:pPr lvl="1"/>
            <a:r>
              <a:rPr lang="en-GB" dirty="0"/>
              <a:t>Much of it may be within-patient variation</a:t>
            </a:r>
          </a:p>
          <a:p>
            <a:r>
              <a:rPr lang="en-GB" dirty="0"/>
              <a:t>In many (but not all) cases the task facing us will be to deliver better average medicine</a:t>
            </a:r>
          </a:p>
          <a:p>
            <a:r>
              <a:rPr lang="en-GB" dirty="0"/>
              <a:t>In this connection there is one big problem we continually overlook</a:t>
            </a:r>
          </a:p>
          <a:p>
            <a:r>
              <a:rPr lang="en-GB" dirty="0"/>
              <a:t>The main source of variation in the system is not patients</a:t>
            </a:r>
          </a:p>
          <a:p>
            <a:r>
              <a:rPr lang="en-GB" dirty="0"/>
              <a:t>It’s doctors</a:t>
            </a:r>
          </a:p>
          <a:p>
            <a:pPr lvl="1"/>
            <a:endParaRPr lang="en-GB" dirty="0"/>
          </a:p>
        </p:txBody>
      </p:sp>
      <p:sp>
        <p:nvSpPr>
          <p:cNvPr id="3" name="Slide Number Placeholder 2"/>
          <p:cNvSpPr>
            <a:spLocks noGrp="1"/>
          </p:cNvSpPr>
          <p:nvPr>
            <p:ph type="sldNum" sz="quarter" idx="12"/>
          </p:nvPr>
        </p:nvSpPr>
        <p:spPr/>
        <p:txBody>
          <a:bodyPr/>
          <a:lstStyle/>
          <a:p>
            <a:fld id="{B14543DD-F528-4A7A-97F4-CB3D87B1AE2F}" type="slidenum">
              <a:rPr lang="en-GB" smtClean="0"/>
              <a:t>33</a:t>
            </a:fld>
            <a:endParaRPr lang="en-GB"/>
          </a:p>
        </p:txBody>
      </p:sp>
      <p:sp>
        <p:nvSpPr>
          <p:cNvPr id="6" name="Footer Placeholder 5">
            <a:extLst>
              <a:ext uri="{FF2B5EF4-FFF2-40B4-BE49-F238E27FC236}">
                <a16:creationId xmlns:a16="http://schemas.microsoft.com/office/drawing/2014/main" id="{ED9BED18-687F-4848-A4C7-1C4E411D84EE}"/>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267122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i="1" dirty="0"/>
              <a:t>The central problem in management and leadership is failure to understand the information in variation</a:t>
            </a:r>
            <a:r>
              <a:rPr lang="en-GB" sz="2400" dirty="0"/>
              <a:t>. Lloyd S Nelson (quoted by WE Deming)</a:t>
            </a:r>
          </a:p>
        </p:txBody>
      </p:sp>
      <p:sp>
        <p:nvSpPr>
          <p:cNvPr id="7" name="Content Placeholder 6"/>
          <p:cNvSpPr>
            <a:spLocks noGrp="1"/>
          </p:cNvSpPr>
          <p:nvPr>
            <p:ph idx="1"/>
          </p:nvPr>
        </p:nvSpPr>
        <p:spPr/>
        <p:txBody>
          <a:bodyPr>
            <a:normAutofit fontScale="92500" lnSpcReduction="10000"/>
          </a:bodyPr>
          <a:lstStyle/>
          <a:p>
            <a:r>
              <a:rPr lang="en-GB" sz="2400" dirty="0"/>
              <a:t>As Deming, the guru of quality control taught us, it is the duty of every manager to understand the variation in the system</a:t>
            </a:r>
          </a:p>
          <a:p>
            <a:r>
              <a:rPr lang="en-GB" sz="2400" dirty="0"/>
              <a:t>This is what is inspiring what Brent James is doing at Inter-Mountain health</a:t>
            </a:r>
          </a:p>
          <a:p>
            <a:r>
              <a:rPr lang="en-GB" sz="2400" dirty="0"/>
              <a:t>At the moment we are making a bad job of this</a:t>
            </a:r>
          </a:p>
          <a:p>
            <a:r>
              <a:rPr lang="en-GB" sz="2400" dirty="0"/>
              <a:t>NNTs and responder analysis are no substitute for serious study of components of variation</a:t>
            </a:r>
          </a:p>
          <a:p>
            <a:r>
              <a:rPr lang="en-GB" sz="2400" dirty="0"/>
              <a:t>There is no point publishing and developing yet more complicated fancy stuff involving mixed models if we fail at the first hurdle</a:t>
            </a:r>
          </a:p>
          <a:p>
            <a:r>
              <a:rPr lang="en-GB" sz="2400" dirty="0"/>
              <a:t>Once you have sold the post by permitting naïve causal definitions the battle is already lost</a:t>
            </a:r>
          </a:p>
          <a:p>
            <a:r>
              <a:rPr lang="en-GB" sz="2400" dirty="0"/>
              <a:t>We must do better in fighting the </a:t>
            </a:r>
            <a:r>
              <a:rPr lang="en-GB" sz="2400" dirty="0" err="1"/>
              <a:t>omic</a:t>
            </a:r>
            <a:r>
              <a:rPr lang="en-GB" sz="2400" dirty="0"/>
              <a:t> hype</a:t>
            </a:r>
          </a:p>
          <a:p>
            <a:pPr lvl="1"/>
            <a:r>
              <a:rPr lang="en-GB" sz="2100" dirty="0"/>
              <a:t> and I would include me but I am retired</a:t>
            </a:r>
          </a:p>
          <a:p>
            <a:endParaRPr lang="en-GB" dirty="0"/>
          </a:p>
        </p:txBody>
      </p:sp>
      <p:sp>
        <p:nvSpPr>
          <p:cNvPr id="6" name="Slide Number Placeholder 5"/>
          <p:cNvSpPr>
            <a:spLocks noGrp="1"/>
          </p:cNvSpPr>
          <p:nvPr>
            <p:ph type="sldNum" sz="quarter" idx="12"/>
          </p:nvPr>
        </p:nvSpPr>
        <p:spPr/>
        <p:txBody>
          <a:bodyPr/>
          <a:lstStyle/>
          <a:p>
            <a:fld id="{6C72BD80-2ACD-4EE6-839A-3565CB248CC2}" type="slidenum">
              <a:rPr lang="en-GB" altLang="en-US" smtClean="0"/>
              <a:pPr/>
              <a:t>34</a:t>
            </a:fld>
            <a:endParaRPr lang="en-GB" altLang="en-US"/>
          </a:p>
        </p:txBody>
      </p:sp>
      <p:sp>
        <p:nvSpPr>
          <p:cNvPr id="3" name="Footer Placeholder 2">
            <a:extLst>
              <a:ext uri="{FF2B5EF4-FFF2-40B4-BE49-F238E27FC236}">
                <a16:creationId xmlns:a16="http://schemas.microsoft.com/office/drawing/2014/main" id="{4127DE4E-1A1D-4CCC-BE42-B874A5678D28}"/>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113678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p:nvPr/>
        </p:nvSpPr>
        <p:spPr>
          <a:xfrm>
            <a:off x="3124203" y="6356351"/>
            <a:ext cx="2895603" cy="365129"/>
          </a:xfrm>
          <a:prstGeom prst="rect">
            <a:avLst/>
          </a:prstGeom>
          <a:noFill/>
          <a:ln>
            <a:noFill/>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898989"/>
                </a:solidFill>
                <a:uFillTx/>
                <a:latin typeface="Calibri"/>
              </a:rPr>
              <a:t>(c) Stephen Senn</a:t>
            </a:r>
          </a:p>
        </p:txBody>
      </p:sp>
      <p:sp>
        <p:nvSpPr>
          <p:cNvPr id="3" name="Slide Number Placeholder 2"/>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D989CB-5CC3-49C6-AB37-B70C835ADFAC}" type="slidenum">
              <a:t>35</a:t>
            </a:fld>
            <a:endParaRPr lang="en-GB" sz="1200" b="0" i="0" u="none" strike="noStrike" kern="1200" cap="none" spc="0" baseline="0">
              <a:solidFill>
                <a:srgbClr val="898989"/>
              </a:solidFill>
              <a:uFillTx/>
              <a:latin typeface="Calibri"/>
            </a:endParaRPr>
          </a:p>
        </p:txBody>
      </p:sp>
      <p:pic>
        <p:nvPicPr>
          <p:cNvPr id="4" name="Picture 3"/>
          <p:cNvPicPr>
            <a:picLocks noChangeAspect="1"/>
          </p:cNvPicPr>
          <p:nvPr/>
        </p:nvPicPr>
        <p:blipFill>
          <a:blip r:embed="rId3"/>
          <a:stretch>
            <a:fillRect/>
          </a:stretch>
        </p:blipFill>
        <p:spPr>
          <a:xfrm>
            <a:off x="0" y="112992"/>
            <a:ext cx="9144000" cy="6632006"/>
          </a:xfrm>
          <a:prstGeom prst="rect">
            <a:avLst/>
          </a:prstGeom>
          <a:noFill/>
          <a:ln>
            <a:noFill/>
          </a:ln>
        </p:spPr>
      </p:pic>
      <p:sp>
        <p:nvSpPr>
          <p:cNvPr id="6" name="Slide Number Placeholder 5"/>
          <p:cNvSpPr>
            <a:spLocks noGrp="1"/>
          </p:cNvSpPr>
          <p:nvPr>
            <p:ph type="sldNum" sz="quarter" idx="12"/>
          </p:nvPr>
        </p:nvSpPr>
        <p:spPr/>
        <p:txBody>
          <a:bodyPr/>
          <a:lstStyle/>
          <a:p>
            <a:fld id="{04F1B43A-D7FA-4B09-81D1-B9669A598DBE}" type="slidenum">
              <a:rPr lang="en-GB" altLang="en-US" smtClean="0"/>
              <a:pPr/>
              <a:t>35</a:t>
            </a:fld>
            <a:endParaRPr lang="en-GB" altLang="en-US"/>
          </a:p>
        </p:txBody>
      </p:sp>
      <p:sp>
        <p:nvSpPr>
          <p:cNvPr id="7" name="Rectangle 6"/>
          <p:cNvSpPr/>
          <p:nvPr/>
        </p:nvSpPr>
        <p:spPr>
          <a:xfrm>
            <a:off x="2987824" y="3284984"/>
            <a:ext cx="28083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796136" y="3284984"/>
            <a:ext cx="271921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987824" y="4005064"/>
            <a:ext cx="552752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9">
            <a:extLst>
              <a:ext uri="{FF2B5EF4-FFF2-40B4-BE49-F238E27FC236}">
                <a16:creationId xmlns:a16="http://schemas.microsoft.com/office/drawing/2014/main" id="{BB2D0C7C-AC89-4801-BD73-AB91923FF172}"/>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6447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95" y="1124739"/>
            <a:ext cx="7416826" cy="255454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a:solidFill>
                  <a:srgbClr val="000000"/>
                </a:solidFill>
                <a:uFillTx/>
                <a:latin typeface="Calibri"/>
              </a:rPr>
              <a:t>The supply of truth always greatly exceeds its demand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0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a:solidFill>
                  <a:srgbClr val="000000"/>
                </a:solidFill>
                <a:uFillTx/>
                <a:latin typeface="Calibri"/>
              </a:rPr>
              <a:t>John F Moffitt</a:t>
            </a:r>
          </a:p>
        </p:txBody>
      </p:sp>
      <p:sp>
        <p:nvSpPr>
          <p:cNvPr id="4" name="Slide Number Placeholder 3"/>
          <p:cNvSpPr>
            <a:spLocks noGrp="1"/>
          </p:cNvSpPr>
          <p:nvPr>
            <p:ph type="sldNum" sz="quarter" idx="12"/>
          </p:nvPr>
        </p:nvSpPr>
        <p:spPr/>
        <p:txBody>
          <a:bodyPr/>
          <a:lstStyle/>
          <a:p>
            <a:fld id="{04F1B43A-D7FA-4B09-81D1-B9669A598DBE}" type="slidenum">
              <a:rPr lang="en-GB" altLang="en-US" smtClean="0"/>
              <a:pPr/>
              <a:t>36</a:t>
            </a:fld>
            <a:endParaRPr lang="en-GB" altLang="en-US"/>
          </a:p>
        </p:txBody>
      </p:sp>
      <p:sp>
        <p:nvSpPr>
          <p:cNvPr id="5" name="Footer Placeholder 4">
            <a:extLst>
              <a:ext uri="{FF2B5EF4-FFF2-40B4-BE49-F238E27FC236}">
                <a16:creationId xmlns:a16="http://schemas.microsoft.com/office/drawing/2014/main" id="{C206A8D2-C850-4FC5-A0B1-88645557653E}"/>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2164840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dirty="0">
                <a:solidFill>
                  <a:schemeClr val="tx2"/>
                </a:solidFill>
              </a:rPr>
              <a:t>Suggested further reading</a:t>
            </a:r>
          </a:p>
        </p:txBody>
      </p:sp>
      <p:sp>
        <p:nvSpPr>
          <p:cNvPr id="5" name="Slide Number Placeholder 4"/>
          <p:cNvSpPr>
            <a:spLocks noGrp="1"/>
          </p:cNvSpPr>
          <p:nvPr>
            <p:ph type="sldNum" sz="quarter" idx="12"/>
          </p:nvPr>
        </p:nvSpPr>
        <p:spPr/>
        <p:txBody>
          <a:bodyPr/>
          <a:lstStyle/>
          <a:p>
            <a:fld id="{B14543DD-F528-4A7A-97F4-CB3D87B1AE2F}" type="slidenum">
              <a:rPr lang="en-GB" smtClean="0"/>
              <a:t>37</a:t>
            </a:fld>
            <a:endParaRPr lang="en-GB"/>
          </a:p>
        </p:txBody>
      </p:sp>
      <p:sp>
        <p:nvSpPr>
          <p:cNvPr id="7" name="TextBox 6"/>
          <p:cNvSpPr txBox="1"/>
          <p:nvPr/>
        </p:nvSpPr>
        <p:spPr>
          <a:xfrm>
            <a:off x="628650" y="1412776"/>
            <a:ext cx="8335838" cy="5078313"/>
          </a:xfrm>
          <a:prstGeom prst="rect">
            <a:avLst/>
          </a:prstGeom>
          <a:noFill/>
        </p:spPr>
        <p:txBody>
          <a:bodyPr wrap="square" rtlCol="0">
            <a:spAutoFit/>
          </a:bodyPr>
          <a:lstStyle/>
          <a:p>
            <a:r>
              <a:rPr lang="en-US" dirty="0"/>
              <a:t>Araujo, A., S. </a:t>
            </a:r>
            <a:r>
              <a:rPr lang="en-US" dirty="0" err="1"/>
              <a:t>Julious</a:t>
            </a:r>
            <a:r>
              <a:rPr lang="en-US" dirty="0"/>
              <a:t> and S. </a:t>
            </a:r>
            <a:r>
              <a:rPr lang="en-US" dirty="0" err="1"/>
              <a:t>Senn</a:t>
            </a:r>
            <a:r>
              <a:rPr lang="en-US" dirty="0"/>
              <a:t> (2016). "Understanding Variation in Sets of N-of-1 Trials." </a:t>
            </a:r>
            <a:r>
              <a:rPr lang="en-US" u="sng" dirty="0"/>
              <a:t>PLOS ONE</a:t>
            </a:r>
            <a:r>
              <a:rPr lang="en-US" dirty="0"/>
              <a:t> </a:t>
            </a:r>
            <a:r>
              <a:rPr lang="en-US" b="1" dirty="0"/>
              <a:t>11</a:t>
            </a:r>
            <a:r>
              <a:rPr lang="en-US" dirty="0"/>
              <a:t>(12): e0167167.</a:t>
            </a:r>
            <a:endParaRPr lang="en-GB" dirty="0"/>
          </a:p>
          <a:p>
            <a:r>
              <a:rPr lang="en-US" dirty="0"/>
              <a:t>Holland, P. W. (1986). "Statistics and Causal Inference." </a:t>
            </a:r>
            <a:r>
              <a:rPr lang="en-US" u="sng" dirty="0"/>
              <a:t>Journal of the American Statistical Association</a:t>
            </a:r>
            <a:r>
              <a:rPr lang="en-US" dirty="0"/>
              <a:t> </a:t>
            </a:r>
            <a:r>
              <a:rPr lang="en-US" b="1" dirty="0"/>
              <a:t>81</a:t>
            </a:r>
            <a:r>
              <a:rPr lang="en-US" dirty="0"/>
              <a:t>(396): 945-960.</a:t>
            </a:r>
            <a:endParaRPr lang="en-GB" dirty="0"/>
          </a:p>
          <a:p>
            <a:r>
              <a:rPr lang="en-US" dirty="0"/>
              <a:t>Robins, J. and S. Greenland (1989). "The probability of causation under a stochastic model for individual risk." </a:t>
            </a:r>
            <a:r>
              <a:rPr lang="en-US" u="sng" dirty="0"/>
              <a:t>Biometrics</a:t>
            </a:r>
            <a:r>
              <a:rPr lang="en-US" dirty="0"/>
              <a:t> </a:t>
            </a:r>
            <a:r>
              <a:rPr lang="en-US" b="1" dirty="0"/>
              <a:t>45</a:t>
            </a:r>
            <a:r>
              <a:rPr lang="en-US" dirty="0"/>
              <a:t>(4): 1125-1138.</a:t>
            </a:r>
            <a:endParaRPr lang="en-GB" dirty="0"/>
          </a:p>
          <a:p>
            <a:r>
              <a:rPr lang="en-US" dirty="0"/>
              <a:t>Rubin, D. B. (1974). "Estimating causal effects of treatments in randomized and nonrandomized studies." </a:t>
            </a:r>
            <a:r>
              <a:rPr lang="en-US" u="sng" dirty="0"/>
              <a:t>Journal of educational Psychology</a:t>
            </a:r>
            <a:r>
              <a:rPr lang="en-US" dirty="0"/>
              <a:t> </a:t>
            </a:r>
            <a:r>
              <a:rPr lang="en-US" b="1" dirty="0"/>
              <a:t>66</a:t>
            </a:r>
            <a:r>
              <a:rPr lang="en-US" dirty="0"/>
              <a:t>(5): 688.</a:t>
            </a:r>
            <a:endParaRPr lang="en-GB" dirty="0"/>
          </a:p>
          <a:p>
            <a:r>
              <a:rPr lang="en-US" dirty="0" err="1"/>
              <a:t>Senn</a:t>
            </a:r>
            <a:r>
              <a:rPr lang="en-US" dirty="0"/>
              <a:t>, S. J. (2001). "Individual Therapy: New Dawn or False Dawn." </a:t>
            </a:r>
            <a:r>
              <a:rPr lang="en-US" u="sng" dirty="0"/>
              <a:t>Drug Information Journal</a:t>
            </a:r>
            <a:r>
              <a:rPr lang="en-US" dirty="0"/>
              <a:t> </a:t>
            </a:r>
            <a:r>
              <a:rPr lang="en-US" b="1" dirty="0"/>
              <a:t>35</a:t>
            </a:r>
            <a:r>
              <a:rPr lang="en-US" dirty="0"/>
              <a:t>(4): 1479-1494.</a:t>
            </a:r>
            <a:endParaRPr lang="en-GB" dirty="0"/>
          </a:p>
          <a:p>
            <a:r>
              <a:rPr lang="en-US" dirty="0" err="1"/>
              <a:t>Senn</a:t>
            </a:r>
            <a:r>
              <a:rPr lang="en-US" dirty="0"/>
              <a:t>, S. J. (2004). "Individual response to treatment: is it a valid assumption?" </a:t>
            </a:r>
            <a:r>
              <a:rPr lang="en-US" u="sng" dirty="0"/>
              <a:t>BMJ</a:t>
            </a:r>
            <a:r>
              <a:rPr lang="en-US" dirty="0"/>
              <a:t> </a:t>
            </a:r>
            <a:r>
              <a:rPr lang="en-US" b="1" dirty="0"/>
              <a:t>329</a:t>
            </a:r>
            <a:r>
              <a:rPr lang="en-US" dirty="0"/>
              <a:t>(7472): 966-968.</a:t>
            </a:r>
            <a:endParaRPr lang="en-GB" dirty="0"/>
          </a:p>
          <a:p>
            <a:r>
              <a:rPr lang="en-US" dirty="0" err="1"/>
              <a:t>Senn</a:t>
            </a:r>
            <a:r>
              <a:rPr lang="en-US" dirty="0"/>
              <a:t>, S. J. (2016). "Mastering variation: variance components and </a:t>
            </a:r>
            <a:r>
              <a:rPr lang="en-US" dirty="0" err="1"/>
              <a:t>personalised</a:t>
            </a:r>
            <a:r>
              <a:rPr lang="en-US" dirty="0"/>
              <a:t> medicine." </a:t>
            </a:r>
            <a:r>
              <a:rPr lang="en-US" u="sng" dirty="0"/>
              <a:t>Statistics in Medicine</a:t>
            </a:r>
            <a:r>
              <a:rPr lang="en-US" dirty="0"/>
              <a:t> </a:t>
            </a:r>
            <a:r>
              <a:rPr lang="en-US" b="1" dirty="0"/>
              <a:t>35</a:t>
            </a:r>
            <a:r>
              <a:rPr lang="en-US" dirty="0"/>
              <a:t>(7): 966-977.</a:t>
            </a:r>
          </a:p>
          <a:p>
            <a:r>
              <a:rPr lang="en-GB" dirty="0" err="1"/>
              <a:t>Senn</a:t>
            </a:r>
            <a:r>
              <a:rPr lang="en-GB" dirty="0"/>
              <a:t> SJ. (2018) Statistical pitfalls of personalized medicine. </a:t>
            </a:r>
            <a:r>
              <a:rPr lang="en-GB" i="1" dirty="0"/>
              <a:t>Nature. 2018;563(7733):619-621.</a:t>
            </a:r>
            <a:endParaRPr lang="en-GB" dirty="0"/>
          </a:p>
          <a:p>
            <a:r>
              <a:rPr lang="en-US" dirty="0" err="1"/>
              <a:t>Snapinn</a:t>
            </a:r>
            <a:r>
              <a:rPr lang="en-US" dirty="0"/>
              <a:t>, S. and Q. Jiang (2011). "On the clinical meaningfulness of a treatment's effect on a time-to-event variable." </a:t>
            </a:r>
            <a:r>
              <a:rPr lang="en-US" u="sng" dirty="0"/>
              <a:t>Stat Med</a:t>
            </a:r>
            <a:r>
              <a:rPr lang="en-US" dirty="0"/>
              <a:t> </a:t>
            </a:r>
            <a:r>
              <a:rPr lang="en-US" b="1" dirty="0"/>
              <a:t>30</a:t>
            </a:r>
            <a:r>
              <a:rPr lang="en-US" dirty="0"/>
              <a:t>(19): 2341-2348.</a:t>
            </a:r>
            <a:endParaRPr lang="en-GB" dirty="0"/>
          </a:p>
        </p:txBody>
      </p:sp>
      <p:sp>
        <p:nvSpPr>
          <p:cNvPr id="2" name="Footer Placeholder 1">
            <a:extLst>
              <a:ext uri="{FF2B5EF4-FFF2-40B4-BE49-F238E27FC236}">
                <a16:creationId xmlns:a16="http://schemas.microsoft.com/office/drawing/2014/main" id="{13DEB545-A820-4702-BB0C-56F14085BCCB}"/>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3367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62085B-66EC-43A1-B032-46D122BDC081}"/>
              </a:ext>
            </a:extLst>
          </p:cNvPr>
          <p:cNvSpPr>
            <a:spLocks noGrp="1"/>
          </p:cNvSpPr>
          <p:nvPr>
            <p:ph type="title"/>
          </p:nvPr>
        </p:nvSpPr>
        <p:spPr/>
        <p:txBody>
          <a:bodyPr/>
          <a:lstStyle/>
          <a:p>
            <a:r>
              <a:rPr lang="en-GB" sz="3600" b="1" dirty="0">
                <a:solidFill>
                  <a:schemeClr val="accent2"/>
                </a:solidFill>
              </a:rPr>
              <a:t>A leading researcher speaks</a:t>
            </a:r>
          </a:p>
        </p:txBody>
      </p:sp>
      <p:sp>
        <p:nvSpPr>
          <p:cNvPr id="5" name="TextBox 4">
            <a:extLst>
              <a:ext uri="{FF2B5EF4-FFF2-40B4-BE49-F238E27FC236}">
                <a16:creationId xmlns:a16="http://schemas.microsoft.com/office/drawing/2014/main" id="{6777B2E6-AED7-4424-96AA-01A27C68C4AC}"/>
              </a:ext>
            </a:extLst>
          </p:cNvPr>
          <p:cNvSpPr txBox="1"/>
          <p:nvPr/>
        </p:nvSpPr>
        <p:spPr>
          <a:xfrm>
            <a:off x="899592" y="2132856"/>
            <a:ext cx="5616624" cy="1477328"/>
          </a:xfrm>
          <a:prstGeom prst="rect">
            <a:avLst/>
          </a:prstGeom>
          <a:noFill/>
        </p:spPr>
        <p:txBody>
          <a:bodyPr wrap="square" rtlCol="0">
            <a:spAutoFit/>
          </a:bodyPr>
          <a:lstStyle/>
          <a:p>
            <a:r>
              <a:rPr lang="en-GB" dirty="0"/>
              <a:t>Not only will genetic tests predict responsiveness to drugs on the market today, but also genetic approaches to disease prevention and treatment will include an expanding array of gene products for use in developing tomorrow's drug therapies.</a:t>
            </a:r>
          </a:p>
        </p:txBody>
      </p:sp>
      <p:sp>
        <p:nvSpPr>
          <p:cNvPr id="6" name="TextBox 5">
            <a:extLst>
              <a:ext uri="{FF2B5EF4-FFF2-40B4-BE49-F238E27FC236}">
                <a16:creationId xmlns:a16="http://schemas.microsoft.com/office/drawing/2014/main" id="{AB984E76-736E-40BB-BAAF-B3AD0D8AA90C}"/>
              </a:ext>
            </a:extLst>
          </p:cNvPr>
          <p:cNvSpPr txBox="1"/>
          <p:nvPr/>
        </p:nvSpPr>
        <p:spPr>
          <a:xfrm>
            <a:off x="1619672" y="4221088"/>
            <a:ext cx="5256584" cy="369332"/>
          </a:xfrm>
          <a:prstGeom prst="rect">
            <a:avLst/>
          </a:prstGeom>
          <a:noFill/>
        </p:spPr>
        <p:txBody>
          <a:bodyPr wrap="square" rtlCol="0">
            <a:spAutoFit/>
          </a:bodyPr>
          <a:lstStyle/>
          <a:p>
            <a:r>
              <a:rPr lang="en-GB" dirty="0"/>
              <a:t>Francis S Collins, </a:t>
            </a:r>
            <a:r>
              <a:rPr lang="en-GB" i="1" dirty="0"/>
              <a:t>NEJM</a:t>
            </a:r>
            <a:r>
              <a:rPr lang="en-GB" dirty="0"/>
              <a:t>, 1999</a:t>
            </a:r>
          </a:p>
        </p:txBody>
      </p:sp>
      <p:sp>
        <p:nvSpPr>
          <p:cNvPr id="2" name="Footer Placeholder 1">
            <a:extLst>
              <a:ext uri="{FF2B5EF4-FFF2-40B4-BE49-F238E27FC236}">
                <a16:creationId xmlns:a16="http://schemas.microsoft.com/office/drawing/2014/main" id="{47C08AC0-31BF-4EF8-9C46-BEBA8BB95072}"/>
              </a:ext>
            </a:extLst>
          </p:cNvPr>
          <p:cNvSpPr>
            <a:spLocks noGrp="1"/>
          </p:cNvSpPr>
          <p:nvPr>
            <p:ph type="ftr" sz="quarter" idx="11"/>
          </p:nvPr>
        </p:nvSpPr>
        <p:spPr/>
        <p:txBody>
          <a:bodyPr/>
          <a:lstStyle/>
          <a:p>
            <a:r>
              <a:rPr lang="en-GB"/>
              <a:t>(c) Stephen Senn 2019</a:t>
            </a:r>
          </a:p>
        </p:txBody>
      </p:sp>
      <p:sp>
        <p:nvSpPr>
          <p:cNvPr id="3" name="Slide Number Placeholder 2">
            <a:extLst>
              <a:ext uri="{FF2B5EF4-FFF2-40B4-BE49-F238E27FC236}">
                <a16:creationId xmlns:a16="http://schemas.microsoft.com/office/drawing/2014/main" id="{4A17D650-4FB2-4A08-A2AC-446D0B0BC8D3}"/>
              </a:ext>
            </a:extLst>
          </p:cNvPr>
          <p:cNvSpPr>
            <a:spLocks noGrp="1"/>
          </p:cNvSpPr>
          <p:nvPr>
            <p:ph type="sldNum" sz="quarter" idx="12"/>
          </p:nvPr>
        </p:nvSpPr>
        <p:spPr/>
        <p:txBody>
          <a:bodyPr/>
          <a:lstStyle/>
          <a:p>
            <a:fld id="{0A6279BC-8F68-4469-B976-B3EBABA7982D}" type="slidenum">
              <a:rPr lang="en-GB" smtClean="0"/>
              <a:t>4</a:t>
            </a:fld>
            <a:endParaRPr lang="en-GB"/>
          </a:p>
        </p:txBody>
      </p:sp>
    </p:spTree>
    <p:extLst>
      <p:ext uri="{BB962C8B-B14F-4D97-AF65-F5344CB8AC3E}">
        <p14:creationId xmlns:p14="http://schemas.microsoft.com/office/powerpoint/2010/main" val="350069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530FC2CF-DC96-4384-9239-78B93D02836B}" type="slidenum">
              <a:rPr lang="en-GB" altLang="en-US" sz="1350" kern="0">
                <a:solidFill>
                  <a:sysClr val="windowText" lastClr="000000"/>
                </a:solidFill>
              </a:rPr>
              <a:pPr defTabSz="685800" eaLnBrk="1" fontAlgn="auto" hangingPunct="1">
                <a:spcBef>
                  <a:spcPts val="0"/>
                </a:spcBef>
                <a:spcAft>
                  <a:spcPts val="0"/>
                </a:spcAft>
              </a:pPr>
              <a:t>5</a:t>
            </a:fld>
            <a:endParaRPr lang="en-GB" altLang="en-US" sz="1350" kern="0">
              <a:solidFill>
                <a:sysClr val="windowText" lastClr="000000"/>
              </a:solidFill>
            </a:endParaRPr>
          </a:p>
        </p:txBody>
      </p:sp>
      <p:sp>
        <p:nvSpPr>
          <p:cNvPr id="5" name="TextBox 4"/>
          <p:cNvSpPr txBox="1"/>
          <p:nvPr/>
        </p:nvSpPr>
        <p:spPr>
          <a:xfrm>
            <a:off x="1601670" y="1646802"/>
            <a:ext cx="5724636" cy="2862322"/>
          </a:xfrm>
          <a:prstGeom prst="rect">
            <a:avLst/>
          </a:prstGeom>
          <a:noFill/>
        </p:spPr>
        <p:txBody>
          <a:bodyPr wrap="square" rtlCol="0">
            <a:spAutoFit/>
          </a:bodyPr>
          <a:lstStyle/>
          <a:p>
            <a:pPr defTabSz="685800" eaLnBrk="1" fontAlgn="auto" hangingPunct="1">
              <a:spcBef>
                <a:spcPts val="0"/>
              </a:spcBef>
              <a:spcAft>
                <a:spcPts val="0"/>
              </a:spcAft>
            </a:pPr>
            <a:r>
              <a:rPr lang="en-GB" i="1" kern="0" dirty="0">
                <a:solidFill>
                  <a:sysClr val="windowText" lastClr="000000"/>
                </a:solidFill>
              </a:rPr>
              <a:t>Anybody familiar with the notion of “number needed to treat” (NNT) knows that it's usually necessary to treat many patients in order for one to benefit. NNTs under 5 are unusual, whereas NNTs over 20 are common. </a:t>
            </a:r>
          </a:p>
          <a:p>
            <a:pPr defTabSz="685800" eaLnBrk="1" fontAlgn="auto" hangingPunct="1">
              <a:spcBef>
                <a:spcPts val="0"/>
              </a:spcBef>
              <a:spcAft>
                <a:spcPts val="0"/>
              </a:spcAft>
            </a:pPr>
            <a:endParaRPr lang="en-GB" i="1" kern="0" dirty="0">
              <a:solidFill>
                <a:sysClr val="windowText" lastClr="000000"/>
              </a:solidFill>
            </a:endParaRPr>
          </a:p>
          <a:p>
            <a:pPr defTabSz="685800" eaLnBrk="1" fontAlgn="auto" hangingPunct="1">
              <a:spcBef>
                <a:spcPts val="0"/>
              </a:spcBef>
              <a:spcAft>
                <a:spcPts val="0"/>
              </a:spcAft>
            </a:pPr>
            <a:r>
              <a:rPr lang="en-GB" kern="0" dirty="0">
                <a:solidFill>
                  <a:sysClr val="windowText" lastClr="000000"/>
                </a:solidFill>
              </a:rPr>
              <a:t>Richard Smith, </a:t>
            </a:r>
            <a:r>
              <a:rPr lang="en-GB" i="1" kern="0" dirty="0">
                <a:solidFill>
                  <a:sysClr val="windowText" lastClr="000000"/>
                </a:solidFill>
              </a:rPr>
              <a:t>BMJ</a:t>
            </a:r>
            <a:r>
              <a:rPr lang="en-GB" kern="0" dirty="0">
                <a:solidFill>
                  <a:sysClr val="windowText" lastClr="000000"/>
                </a:solidFill>
              </a:rPr>
              <a:t>, 13 December 2003</a:t>
            </a:r>
          </a:p>
          <a:p>
            <a:pPr defTabSz="685800" eaLnBrk="1" fontAlgn="auto" hangingPunct="1">
              <a:spcBef>
                <a:spcPts val="0"/>
              </a:spcBef>
              <a:spcAft>
                <a:spcPts val="0"/>
              </a:spcAft>
            </a:pPr>
            <a:endParaRPr lang="en-GB" kern="0" dirty="0">
              <a:solidFill>
                <a:sysClr val="windowText" lastClr="000000"/>
              </a:solidFill>
            </a:endParaRPr>
          </a:p>
          <a:p>
            <a:pPr defTabSz="685800" eaLnBrk="1" fontAlgn="auto" hangingPunct="1">
              <a:spcBef>
                <a:spcPts val="0"/>
              </a:spcBef>
              <a:spcAft>
                <a:spcPts val="0"/>
              </a:spcAft>
            </a:pPr>
            <a:r>
              <a:rPr lang="en-GB" kern="0" dirty="0">
                <a:solidFill>
                  <a:sysClr val="windowText" lastClr="000000"/>
                </a:solidFill>
              </a:rPr>
              <a:t>(Richard Smith was the editor of the </a:t>
            </a:r>
            <a:r>
              <a:rPr lang="en-GB" i="1" kern="0" dirty="0">
                <a:solidFill>
                  <a:sysClr val="windowText" lastClr="000000"/>
                </a:solidFill>
              </a:rPr>
              <a:t>BMJ</a:t>
            </a:r>
            <a:r>
              <a:rPr lang="en-GB" kern="0" dirty="0">
                <a:solidFill>
                  <a:sysClr val="windowText" lastClr="000000"/>
                </a:solidFill>
              </a:rPr>
              <a:t> for many years and remains a very interesting commentator of medicine and health.)</a:t>
            </a:r>
          </a:p>
        </p:txBody>
      </p:sp>
      <p:sp>
        <p:nvSpPr>
          <p:cNvPr id="2" name="TextBox 1"/>
          <p:cNvSpPr txBox="1"/>
          <p:nvPr/>
        </p:nvSpPr>
        <p:spPr>
          <a:xfrm>
            <a:off x="975372" y="692696"/>
            <a:ext cx="6977231" cy="646331"/>
          </a:xfrm>
          <a:prstGeom prst="rect">
            <a:avLst/>
          </a:prstGeom>
          <a:noFill/>
        </p:spPr>
        <p:txBody>
          <a:bodyPr wrap="none" rtlCol="0">
            <a:spAutoFit/>
          </a:bodyPr>
          <a:lstStyle/>
          <a:p>
            <a:r>
              <a:rPr lang="en-GB" sz="3600" b="1" dirty="0">
                <a:solidFill>
                  <a:schemeClr val="accent2"/>
                </a:solidFill>
                <a:latin typeface="+mj-lt"/>
                <a:ea typeface="+mj-ea"/>
                <a:cs typeface="+mj-cs"/>
              </a:rPr>
              <a:t>The editor of a leading journal speaks</a:t>
            </a:r>
          </a:p>
        </p:txBody>
      </p:sp>
      <p:sp>
        <p:nvSpPr>
          <p:cNvPr id="6" name="Footer Placeholder 5">
            <a:extLst>
              <a:ext uri="{FF2B5EF4-FFF2-40B4-BE49-F238E27FC236}">
                <a16:creationId xmlns:a16="http://schemas.microsoft.com/office/drawing/2014/main" id="{5AD7B63C-16EF-4885-8C30-FB36E562EA62}"/>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252771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ABC2-75D3-4573-8952-8CA113D493AB}"/>
              </a:ext>
            </a:extLst>
          </p:cNvPr>
          <p:cNvSpPr>
            <a:spLocks noGrp="1"/>
          </p:cNvSpPr>
          <p:nvPr>
            <p:ph type="title"/>
          </p:nvPr>
        </p:nvSpPr>
        <p:spPr>
          <a:xfrm>
            <a:off x="628650" y="365126"/>
            <a:ext cx="7886700" cy="1325563"/>
          </a:xfrm>
        </p:spPr>
        <p:txBody>
          <a:bodyPr/>
          <a:lstStyle/>
          <a:p>
            <a:r>
              <a:rPr lang="en-GB" sz="3600" b="1" i="1" dirty="0">
                <a:solidFill>
                  <a:schemeClr val="accent2"/>
                </a:solidFill>
              </a:rPr>
              <a:t>Significance</a:t>
            </a:r>
            <a:r>
              <a:rPr lang="en-GB" dirty="0"/>
              <a:t> </a:t>
            </a:r>
            <a:r>
              <a:rPr lang="en-GB" sz="3600" b="1" dirty="0">
                <a:solidFill>
                  <a:schemeClr val="accent2"/>
                </a:solidFill>
              </a:rPr>
              <a:t>get’s in on the act</a:t>
            </a:r>
          </a:p>
        </p:txBody>
      </p:sp>
      <p:pic>
        <p:nvPicPr>
          <p:cNvPr id="3" name="Picture 2">
            <a:extLst>
              <a:ext uri="{FF2B5EF4-FFF2-40B4-BE49-F238E27FC236}">
                <a16:creationId xmlns:a16="http://schemas.microsoft.com/office/drawing/2014/main" id="{0AF28ABB-314E-4288-9E11-DFEDBE86364B}"/>
              </a:ext>
            </a:extLst>
          </p:cNvPr>
          <p:cNvPicPr>
            <a:picLocks noChangeAspect="1"/>
          </p:cNvPicPr>
          <p:nvPr/>
        </p:nvPicPr>
        <p:blipFill>
          <a:blip r:embed="rId3"/>
          <a:stretch>
            <a:fillRect/>
          </a:stretch>
        </p:blipFill>
        <p:spPr>
          <a:xfrm>
            <a:off x="521804" y="1556792"/>
            <a:ext cx="8100392" cy="4669257"/>
          </a:xfrm>
          <a:prstGeom prst="rect">
            <a:avLst/>
          </a:prstGeom>
        </p:spPr>
      </p:pic>
      <p:sp>
        <p:nvSpPr>
          <p:cNvPr id="4" name="TextBox 3">
            <a:extLst>
              <a:ext uri="{FF2B5EF4-FFF2-40B4-BE49-F238E27FC236}">
                <a16:creationId xmlns:a16="http://schemas.microsoft.com/office/drawing/2014/main" id="{8421EFD2-119C-4E95-9047-BFCA948E5AAA}"/>
              </a:ext>
            </a:extLst>
          </p:cNvPr>
          <p:cNvSpPr txBox="1"/>
          <p:nvPr/>
        </p:nvSpPr>
        <p:spPr>
          <a:xfrm>
            <a:off x="5652120" y="6041383"/>
            <a:ext cx="1261884" cy="369332"/>
          </a:xfrm>
          <a:prstGeom prst="rect">
            <a:avLst/>
          </a:prstGeom>
          <a:noFill/>
        </p:spPr>
        <p:txBody>
          <a:bodyPr wrap="none" rtlCol="0">
            <a:spAutoFit/>
          </a:bodyPr>
          <a:lstStyle/>
          <a:p>
            <a:r>
              <a:rPr lang="en-GB" dirty="0"/>
              <a:t>June 2006</a:t>
            </a:r>
          </a:p>
        </p:txBody>
      </p:sp>
      <p:sp>
        <p:nvSpPr>
          <p:cNvPr id="5" name="Footer Placeholder 4">
            <a:extLst>
              <a:ext uri="{FF2B5EF4-FFF2-40B4-BE49-F238E27FC236}">
                <a16:creationId xmlns:a16="http://schemas.microsoft.com/office/drawing/2014/main" id="{AF92C447-0A05-4E7A-8342-F976B8386318}"/>
              </a:ext>
            </a:extLst>
          </p:cNvPr>
          <p:cNvSpPr>
            <a:spLocks noGrp="1"/>
          </p:cNvSpPr>
          <p:nvPr>
            <p:ph type="ftr" sz="quarter" idx="11"/>
          </p:nvPr>
        </p:nvSpPr>
        <p:spPr/>
        <p:txBody>
          <a:bodyPr/>
          <a:lstStyle/>
          <a:p>
            <a:r>
              <a:rPr lang="en-GB"/>
              <a:t>(c) Stephen Senn 2019</a:t>
            </a:r>
          </a:p>
        </p:txBody>
      </p:sp>
      <p:sp>
        <p:nvSpPr>
          <p:cNvPr id="6" name="Slide Number Placeholder 5">
            <a:extLst>
              <a:ext uri="{FF2B5EF4-FFF2-40B4-BE49-F238E27FC236}">
                <a16:creationId xmlns:a16="http://schemas.microsoft.com/office/drawing/2014/main" id="{AC21CF1A-15F0-4613-A3DC-F6B36C8C2E59}"/>
              </a:ext>
            </a:extLst>
          </p:cNvPr>
          <p:cNvSpPr>
            <a:spLocks noGrp="1"/>
          </p:cNvSpPr>
          <p:nvPr>
            <p:ph type="sldNum" sz="quarter" idx="12"/>
          </p:nvPr>
        </p:nvSpPr>
        <p:spPr/>
        <p:txBody>
          <a:bodyPr/>
          <a:lstStyle/>
          <a:p>
            <a:fld id="{0A6279BC-8F68-4469-B976-B3EBABA7982D}" type="slidenum">
              <a:rPr lang="en-GB" smtClean="0"/>
              <a:t>6</a:t>
            </a:fld>
            <a:endParaRPr lang="en-GB"/>
          </a:p>
        </p:txBody>
      </p:sp>
    </p:spTree>
    <p:extLst>
      <p:ext uri="{BB962C8B-B14F-4D97-AF65-F5344CB8AC3E}">
        <p14:creationId xmlns:p14="http://schemas.microsoft.com/office/powerpoint/2010/main" val="38842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H" sz="3600" b="1" dirty="0">
                <a:solidFill>
                  <a:schemeClr val="accent2"/>
                </a:solidFill>
              </a:rPr>
              <a:t>A </a:t>
            </a:r>
            <a:r>
              <a:rPr lang="en-GB" sz="3600" b="1" dirty="0">
                <a:solidFill>
                  <a:schemeClr val="accent2"/>
                </a:solidFill>
              </a:rPr>
              <a:t>previous  Prime Minister of the UK  speaks</a:t>
            </a:r>
          </a:p>
        </p:txBody>
      </p:sp>
      <p:sp>
        <p:nvSpPr>
          <p:cNvPr id="5" name="TextBox 4"/>
          <p:cNvSpPr txBox="1"/>
          <p:nvPr/>
        </p:nvSpPr>
        <p:spPr>
          <a:xfrm>
            <a:off x="795968" y="1700808"/>
            <a:ext cx="7859216" cy="3970318"/>
          </a:xfrm>
          <a:prstGeom prst="rect">
            <a:avLst/>
          </a:prstGeom>
          <a:noFill/>
        </p:spPr>
        <p:txBody>
          <a:bodyPr wrap="square" rtlCol="0">
            <a:spAutoFit/>
          </a:bodyPr>
          <a:lstStyle/>
          <a:p>
            <a:r>
              <a:rPr lang="en-GB" sz="2800" dirty="0"/>
              <a:t>This agreement will see the UK lead the world in genetic research within years. I am determined to do all I can to support the health and scientific sector to </a:t>
            </a:r>
            <a:r>
              <a:rPr lang="en-GB" sz="2800" u="sng" dirty="0"/>
              <a:t>unlock the power of DNA</a:t>
            </a:r>
            <a:r>
              <a:rPr lang="en-GB" sz="2800" dirty="0"/>
              <a:t>, turning an important scientific breakthrough into something that will help deliver better tests, better drugs and </a:t>
            </a:r>
            <a:r>
              <a:rPr lang="en-GB" sz="2800" u="sng" dirty="0"/>
              <a:t>above all better care for patients.... </a:t>
            </a:r>
          </a:p>
          <a:p>
            <a:endParaRPr lang="fr-CH" sz="2800" u="sng" dirty="0"/>
          </a:p>
          <a:p>
            <a:r>
              <a:rPr lang="fr-CH" sz="2000" dirty="0"/>
              <a:t>David Cameron, August 2014 (</a:t>
            </a:r>
            <a:r>
              <a:rPr lang="en-GB" sz="2000" dirty="0"/>
              <a:t>my emphasis</a:t>
            </a:r>
            <a:r>
              <a:rPr lang="fr-CH" sz="2000" dirty="0"/>
              <a:t>)</a:t>
            </a:r>
            <a:endParaRPr lang="en-GB" sz="2000" dirty="0"/>
          </a:p>
        </p:txBody>
      </p:sp>
      <p:sp>
        <p:nvSpPr>
          <p:cNvPr id="3" name="Slide Number Placeholder 2"/>
          <p:cNvSpPr>
            <a:spLocks noGrp="1"/>
          </p:cNvSpPr>
          <p:nvPr>
            <p:ph type="sldNum" sz="quarter" idx="12"/>
          </p:nvPr>
        </p:nvSpPr>
        <p:spPr/>
        <p:txBody>
          <a:bodyPr/>
          <a:lstStyle/>
          <a:p>
            <a:fld id="{530FC2CF-DC96-4384-9239-78B93D02836B}" type="slidenum">
              <a:rPr lang="en-GB" altLang="en-US" smtClean="0"/>
              <a:pPr/>
              <a:t>7</a:t>
            </a:fld>
            <a:endParaRPr lang="en-GB" altLang="en-US"/>
          </a:p>
        </p:txBody>
      </p:sp>
      <p:sp>
        <p:nvSpPr>
          <p:cNvPr id="6" name="Footer Placeholder 5">
            <a:extLst>
              <a:ext uri="{FF2B5EF4-FFF2-40B4-BE49-F238E27FC236}">
                <a16:creationId xmlns:a16="http://schemas.microsoft.com/office/drawing/2014/main" id="{FF60CEB3-F9C4-4E43-A6CB-10AD8B194435}"/>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269384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0FC2CF-DC96-4384-9239-78B93D02836B}" type="slidenum">
              <a:rPr lang="en-GB" altLang="en-US" smtClean="0"/>
              <a:pPr/>
              <a:t>8</a:t>
            </a:fld>
            <a:endParaRPr lang="en-GB" altLang="en-US"/>
          </a:p>
        </p:txBody>
      </p:sp>
      <p:pic>
        <p:nvPicPr>
          <p:cNvPr id="5" name="Picture 4"/>
          <p:cNvPicPr>
            <a:picLocks noChangeAspect="1"/>
          </p:cNvPicPr>
          <p:nvPr/>
        </p:nvPicPr>
        <p:blipFill>
          <a:blip r:embed="rId2"/>
          <a:stretch>
            <a:fillRect/>
          </a:stretch>
        </p:blipFill>
        <p:spPr>
          <a:xfrm>
            <a:off x="2247461" y="1447039"/>
            <a:ext cx="3981450" cy="1657350"/>
          </a:xfrm>
          <a:prstGeom prst="rect">
            <a:avLst/>
          </a:prstGeom>
        </p:spPr>
      </p:pic>
      <p:pic>
        <p:nvPicPr>
          <p:cNvPr id="6" name="Picture 5"/>
          <p:cNvPicPr>
            <a:picLocks noChangeAspect="1"/>
          </p:cNvPicPr>
          <p:nvPr/>
        </p:nvPicPr>
        <p:blipFill>
          <a:blip r:embed="rId3"/>
          <a:stretch>
            <a:fillRect/>
          </a:stretch>
        </p:blipFill>
        <p:spPr>
          <a:xfrm>
            <a:off x="1999817" y="3363530"/>
            <a:ext cx="4429621" cy="2878895"/>
          </a:xfrm>
          <a:prstGeom prst="rect">
            <a:avLst/>
          </a:prstGeom>
        </p:spPr>
      </p:pic>
      <p:sp>
        <p:nvSpPr>
          <p:cNvPr id="2" name="Rectangle 1"/>
          <p:cNvSpPr/>
          <p:nvPr/>
        </p:nvSpPr>
        <p:spPr>
          <a:xfrm>
            <a:off x="628650" y="116632"/>
            <a:ext cx="7399734" cy="1200329"/>
          </a:xfrm>
          <a:prstGeom prst="rect">
            <a:avLst/>
          </a:prstGeom>
        </p:spPr>
        <p:txBody>
          <a:bodyPr wrap="square">
            <a:spAutoFit/>
          </a:bodyPr>
          <a:lstStyle/>
          <a:p>
            <a:r>
              <a:rPr lang="en-US" sz="3600" b="1" dirty="0">
                <a:solidFill>
                  <a:schemeClr val="accent2"/>
                </a:solidFill>
                <a:latin typeface="+mj-lt"/>
                <a:ea typeface="+mj-ea"/>
                <a:cs typeface="+mj-cs"/>
              </a:rPr>
              <a:t>The world’s leading regulatory agency speaks</a:t>
            </a:r>
            <a:endParaRPr lang="en-GB" sz="3600" b="1" dirty="0">
              <a:solidFill>
                <a:schemeClr val="accent2"/>
              </a:solidFill>
              <a:latin typeface="+mj-lt"/>
              <a:ea typeface="+mj-ea"/>
              <a:cs typeface="+mj-cs"/>
            </a:endParaRPr>
          </a:p>
        </p:txBody>
      </p:sp>
      <p:sp>
        <p:nvSpPr>
          <p:cNvPr id="7" name="Footer Placeholder 6">
            <a:extLst>
              <a:ext uri="{FF2B5EF4-FFF2-40B4-BE49-F238E27FC236}">
                <a16:creationId xmlns:a16="http://schemas.microsoft.com/office/drawing/2014/main" id="{4C8C3440-CC83-4C5A-BE9C-089D26F102BF}"/>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135328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3EA74A6E-FFFE-4D2E-88C1-30478AC6C1EF}" type="slidenum">
              <a:rPr lang="en-GB" altLang="en-US" sz="1350" kern="0">
                <a:solidFill>
                  <a:sysClr val="windowText" lastClr="000000"/>
                </a:solidFill>
              </a:rPr>
              <a:pPr defTabSz="685800" eaLnBrk="1" fontAlgn="auto" hangingPunct="1">
                <a:spcBef>
                  <a:spcPts val="0"/>
                </a:spcBef>
                <a:spcAft>
                  <a:spcPts val="0"/>
                </a:spcAft>
              </a:pPr>
              <a:t>9</a:t>
            </a:fld>
            <a:endParaRPr lang="en-GB" altLang="en-US" sz="1350" kern="0">
              <a:solidFill>
                <a:sysClr val="windowText" lastClr="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412" y="1194027"/>
            <a:ext cx="6669588" cy="4347143"/>
          </a:xfrm>
          <a:prstGeom prst="rect">
            <a:avLst/>
          </a:prstGeom>
        </p:spPr>
      </p:pic>
      <p:sp>
        <p:nvSpPr>
          <p:cNvPr id="7" name="TextBox 6"/>
          <p:cNvSpPr txBox="1"/>
          <p:nvPr/>
        </p:nvSpPr>
        <p:spPr>
          <a:xfrm>
            <a:off x="5220072" y="1754814"/>
            <a:ext cx="2780928" cy="4039567"/>
          </a:xfrm>
          <a:prstGeom prst="rect">
            <a:avLst/>
          </a:prstGeom>
          <a:noFill/>
        </p:spPr>
        <p:txBody>
          <a:bodyPr wrap="square" rtlCol="0">
            <a:spAutoFit/>
          </a:bodyPr>
          <a:lstStyle/>
          <a:p>
            <a:pPr defTabSz="685800" eaLnBrk="1" fontAlgn="auto" hangingPunct="1">
              <a:spcBef>
                <a:spcPts val="0"/>
              </a:spcBef>
              <a:spcAft>
                <a:spcPts val="0"/>
              </a:spcAft>
            </a:pPr>
            <a:r>
              <a:rPr lang="en-GB" sz="1350" kern="0" dirty="0">
                <a:solidFill>
                  <a:sysClr val="windowText" lastClr="000000"/>
                </a:solidFill>
              </a:rPr>
              <a:t>59% had no or at worst mild headache </a:t>
            </a:r>
            <a:r>
              <a:rPr lang="en-GB" sz="1350" b="1" u="sng" kern="0" dirty="0">
                <a:solidFill>
                  <a:sysClr val="windowText" lastClr="000000"/>
                </a:solidFill>
              </a:rPr>
              <a:t>after 2 hours </a:t>
            </a:r>
            <a:r>
              <a:rPr lang="en-GB" sz="1350" kern="0" dirty="0">
                <a:solidFill>
                  <a:sysClr val="windowText" lastClr="000000"/>
                </a:solidFill>
              </a:rPr>
              <a:t>when treated with paracetamol</a:t>
            </a:r>
          </a:p>
          <a:p>
            <a:pPr defTabSz="685800" eaLnBrk="1" fontAlgn="auto" hangingPunct="1">
              <a:spcBef>
                <a:spcPts val="0"/>
              </a:spcBef>
              <a:spcAft>
                <a:spcPts val="0"/>
              </a:spcAft>
            </a:pPr>
            <a:endParaRPr lang="en-GB" sz="1350" kern="0" dirty="0">
              <a:solidFill>
                <a:sysClr val="windowText" lastClr="000000"/>
              </a:solidFill>
            </a:endParaRPr>
          </a:p>
          <a:p>
            <a:pPr defTabSz="685800" eaLnBrk="1" fontAlgn="auto" hangingPunct="1">
              <a:spcBef>
                <a:spcPts val="0"/>
              </a:spcBef>
              <a:spcAft>
                <a:spcPts val="0"/>
              </a:spcAft>
            </a:pPr>
            <a:r>
              <a:rPr lang="en-GB" sz="1350" kern="0" dirty="0">
                <a:solidFill>
                  <a:sysClr val="windowText" lastClr="000000"/>
                </a:solidFill>
              </a:rPr>
              <a:t>49% had no or at worst mild  headache </a:t>
            </a:r>
            <a:r>
              <a:rPr lang="en-GB" sz="1350" b="1" u="sng" kern="0" dirty="0">
                <a:solidFill>
                  <a:sysClr val="windowText" lastClr="000000"/>
                </a:solidFill>
              </a:rPr>
              <a:t>after 2 hours </a:t>
            </a:r>
            <a:r>
              <a:rPr lang="en-GB" sz="1350" kern="0" dirty="0">
                <a:solidFill>
                  <a:sysClr val="windowText" lastClr="000000"/>
                </a:solidFill>
              </a:rPr>
              <a:t>when treated with placebo</a:t>
            </a:r>
          </a:p>
          <a:p>
            <a:pPr defTabSz="685800" eaLnBrk="1" fontAlgn="auto" hangingPunct="1">
              <a:spcBef>
                <a:spcPts val="0"/>
              </a:spcBef>
              <a:spcAft>
                <a:spcPts val="0"/>
              </a:spcAft>
            </a:pPr>
            <a:endParaRPr lang="en-GB" sz="1350" kern="0" dirty="0">
              <a:solidFill>
                <a:sysClr val="windowText" lastClr="000000"/>
              </a:solidFill>
            </a:endParaRPr>
          </a:p>
          <a:p>
            <a:pPr defTabSz="685800" eaLnBrk="1" fontAlgn="auto" hangingPunct="1">
              <a:spcBef>
                <a:spcPts val="0"/>
              </a:spcBef>
              <a:spcAft>
                <a:spcPts val="0"/>
              </a:spcAft>
            </a:pPr>
            <a:r>
              <a:rPr lang="en-GB" sz="1350" kern="0" dirty="0">
                <a:solidFill>
                  <a:sysClr val="windowText" lastClr="000000"/>
                </a:solidFill>
              </a:rPr>
              <a:t>59%-49% = 10%</a:t>
            </a:r>
          </a:p>
          <a:p>
            <a:pPr defTabSz="685800" eaLnBrk="1" fontAlgn="auto" hangingPunct="1">
              <a:spcBef>
                <a:spcPts val="0"/>
              </a:spcBef>
              <a:spcAft>
                <a:spcPts val="0"/>
              </a:spcAft>
            </a:pPr>
            <a:endParaRPr lang="en-GB" sz="1350" kern="0" dirty="0">
              <a:solidFill>
                <a:sysClr val="windowText" lastClr="000000"/>
              </a:solidFill>
            </a:endParaRPr>
          </a:p>
          <a:p>
            <a:pPr defTabSz="685800" eaLnBrk="1" fontAlgn="auto" hangingPunct="1">
              <a:spcBef>
                <a:spcPts val="0"/>
              </a:spcBef>
              <a:spcAft>
                <a:spcPts val="0"/>
              </a:spcAft>
            </a:pPr>
            <a:r>
              <a:rPr lang="en-GB" sz="1350" kern="0" dirty="0">
                <a:solidFill>
                  <a:sysClr val="windowText" lastClr="000000"/>
                </a:solidFill>
              </a:rPr>
              <a:t>Therefore 10% benefitted</a:t>
            </a:r>
          </a:p>
          <a:p>
            <a:pPr defTabSz="685800" eaLnBrk="1" fontAlgn="auto" hangingPunct="1">
              <a:spcBef>
                <a:spcPts val="0"/>
              </a:spcBef>
              <a:spcAft>
                <a:spcPts val="0"/>
              </a:spcAft>
            </a:pPr>
            <a:endParaRPr lang="en-GB" sz="1350" kern="0" dirty="0">
              <a:solidFill>
                <a:sysClr val="windowText" lastClr="000000"/>
              </a:solidFill>
            </a:endParaRPr>
          </a:p>
          <a:p>
            <a:pPr defTabSz="685800" eaLnBrk="1" fontAlgn="auto" hangingPunct="1">
              <a:spcBef>
                <a:spcPts val="0"/>
              </a:spcBef>
              <a:spcAft>
                <a:spcPts val="0"/>
              </a:spcAft>
            </a:pPr>
            <a:r>
              <a:rPr lang="en-GB" sz="1350" kern="0" dirty="0">
                <a:solidFill>
                  <a:sysClr val="windowText" lastClr="000000"/>
                </a:solidFill>
              </a:rPr>
              <a:t>The number needed to treat (NNT) for one extra patient to have a benefit is 10</a:t>
            </a:r>
          </a:p>
          <a:p>
            <a:pPr defTabSz="685800" eaLnBrk="1" fontAlgn="auto" hangingPunct="1">
              <a:spcBef>
                <a:spcPts val="0"/>
              </a:spcBef>
              <a:spcAft>
                <a:spcPts val="0"/>
              </a:spcAft>
            </a:pPr>
            <a:endParaRPr lang="en-GB" sz="1350" kern="0" dirty="0">
              <a:solidFill>
                <a:sysClr val="windowText" lastClr="000000"/>
              </a:solidFill>
            </a:endParaRPr>
          </a:p>
          <a:p>
            <a:pPr defTabSz="685800" eaLnBrk="1" fontAlgn="auto" hangingPunct="1">
              <a:spcBef>
                <a:spcPts val="0"/>
              </a:spcBef>
              <a:spcAft>
                <a:spcPts val="0"/>
              </a:spcAft>
            </a:pPr>
            <a:r>
              <a:rPr lang="en-GB" sz="1350" kern="0" dirty="0">
                <a:solidFill>
                  <a:sysClr val="windowText" lastClr="000000"/>
                </a:solidFill>
              </a:rPr>
              <a:t>Based on a review of  23 studies and 6000 patients</a:t>
            </a:r>
          </a:p>
          <a:p>
            <a:pPr defTabSz="685800" eaLnBrk="1" fontAlgn="auto" hangingPunct="1">
              <a:spcBef>
                <a:spcPts val="0"/>
              </a:spcBef>
              <a:spcAft>
                <a:spcPts val="0"/>
              </a:spcAft>
            </a:pPr>
            <a:endParaRPr lang="fr-CH" sz="1350" kern="0" dirty="0">
              <a:solidFill>
                <a:sysClr val="windowText" lastClr="000000"/>
              </a:solidFill>
            </a:endParaRPr>
          </a:p>
        </p:txBody>
      </p:sp>
      <p:sp>
        <p:nvSpPr>
          <p:cNvPr id="2" name="TextBox 1"/>
          <p:cNvSpPr txBox="1"/>
          <p:nvPr/>
        </p:nvSpPr>
        <p:spPr>
          <a:xfrm>
            <a:off x="628650" y="116632"/>
            <a:ext cx="7759774" cy="1200329"/>
          </a:xfrm>
          <a:prstGeom prst="rect">
            <a:avLst/>
          </a:prstGeom>
          <a:noFill/>
        </p:spPr>
        <p:txBody>
          <a:bodyPr wrap="square" rtlCol="0">
            <a:spAutoFit/>
          </a:bodyPr>
          <a:lstStyle/>
          <a:p>
            <a:r>
              <a:rPr lang="en-GB" sz="3600" b="1" dirty="0">
                <a:solidFill>
                  <a:schemeClr val="accent2"/>
                </a:solidFill>
                <a:latin typeface="+mj-lt"/>
                <a:ea typeface="+mj-ea"/>
                <a:cs typeface="+mj-cs"/>
              </a:rPr>
              <a:t>The leading evidence based medicine organisation speaks</a:t>
            </a:r>
          </a:p>
        </p:txBody>
      </p:sp>
      <p:sp>
        <p:nvSpPr>
          <p:cNvPr id="3" name="Footer Placeholder 2">
            <a:extLst>
              <a:ext uri="{FF2B5EF4-FFF2-40B4-BE49-F238E27FC236}">
                <a16:creationId xmlns:a16="http://schemas.microsoft.com/office/drawing/2014/main" id="{3B3AEDA5-F3FC-463E-9905-BA181919D92D}"/>
              </a:ext>
            </a:extLst>
          </p:cNvPr>
          <p:cNvSpPr>
            <a:spLocks noGrp="1"/>
          </p:cNvSpPr>
          <p:nvPr>
            <p:ph type="ftr" sz="quarter" idx="11"/>
          </p:nvPr>
        </p:nvSpPr>
        <p:spPr/>
        <p:txBody>
          <a:bodyPr/>
          <a:lstStyle/>
          <a:p>
            <a:r>
              <a:rPr lang="en-GB"/>
              <a:t>(c) Stephen Senn 2019</a:t>
            </a:r>
          </a:p>
        </p:txBody>
      </p:sp>
    </p:spTree>
    <p:extLst>
      <p:ext uri="{BB962C8B-B14F-4D97-AF65-F5344CB8AC3E}">
        <p14:creationId xmlns:p14="http://schemas.microsoft.com/office/powerpoint/2010/main" val="1673298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7226</TotalTime>
  <Words>3113</Words>
  <Application>Microsoft Office PowerPoint</Application>
  <PresentationFormat>On-screen Show (4:3)</PresentationFormat>
  <Paragraphs>392</Paragraphs>
  <Slides>37</Slides>
  <Notes>23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Calibri Light</vt:lpstr>
      <vt:lpstr>Times New Roman</vt:lpstr>
      <vt:lpstr>Office Theme</vt:lpstr>
      <vt:lpstr>1_Office Theme</vt:lpstr>
      <vt:lpstr>Worksheet</vt:lpstr>
      <vt:lpstr>             Precision medicine: The honeymoon is over. It’s high time for tough love </vt:lpstr>
      <vt:lpstr>Acknowledgements</vt:lpstr>
      <vt:lpstr>A former captain of industry speaks</vt:lpstr>
      <vt:lpstr>A leading researcher speaks</vt:lpstr>
      <vt:lpstr>PowerPoint Presentation</vt:lpstr>
      <vt:lpstr>Significance get’s in on the act</vt:lpstr>
      <vt:lpstr>A previous  Prime Minister of the UK  speaks</vt:lpstr>
      <vt:lpstr>PowerPoint Presentation</vt:lpstr>
      <vt:lpstr>PowerPoint Presentation</vt:lpstr>
      <vt:lpstr>The Researchers are Enthusiastic  and the Financial Press</vt:lpstr>
      <vt:lpstr>Warning</vt:lpstr>
      <vt:lpstr>Statistics on non-responders</vt:lpstr>
      <vt:lpstr>Back to the source of the source</vt:lpstr>
      <vt:lpstr>My thesis</vt:lpstr>
      <vt:lpstr>Back to the headache  A Recipe to Mimic the Cochrane Results</vt:lpstr>
      <vt:lpstr>PowerPoint Presentation</vt:lpstr>
      <vt:lpstr>Why this recipe?</vt:lpstr>
      <vt:lpstr>Lessons</vt:lpstr>
      <vt:lpstr>PowerPoint Presentation</vt:lpstr>
      <vt:lpstr>Wasteful medicine?</vt:lpstr>
      <vt:lpstr>PowerPoint Presentation</vt:lpstr>
      <vt:lpstr>Two extreme cases Illustrated with the EXPO study</vt:lpstr>
      <vt:lpstr>Ulcer treatment in the last quarter of the 20th century</vt:lpstr>
      <vt:lpstr>PowerPoint Presentation</vt:lpstr>
      <vt:lpstr>How responder analysis misleads us: Six depressingly common sins</vt:lpstr>
      <vt:lpstr>PowerPoint Presentation</vt:lpstr>
      <vt:lpstr>Baseline as a counterfactual? An example</vt:lpstr>
      <vt:lpstr>What the example makes clear</vt:lpstr>
      <vt:lpstr>PowerPoint Presentation</vt:lpstr>
      <vt:lpstr>15% increase in forced expiratory volume in one second (FEV1) Some regulatory magic</vt:lpstr>
      <vt:lpstr>So can we identify individual response with cross-overs?</vt:lpstr>
      <vt:lpstr>Differential response?  Not so fast</vt:lpstr>
      <vt:lpstr>The real lessons</vt:lpstr>
      <vt:lpstr>The central problem in management and leadership is failure to understand the information in variation. Lloyd S Nelson (quoted by WE Deming)</vt:lpstr>
      <vt:lpstr>PowerPoint Presentation</vt:lpstr>
      <vt:lpstr>PowerPoint Presentation</vt:lpstr>
      <vt:lpstr>Suggested further reading</vt:lpstr>
    </vt:vector>
  </TitlesOfParts>
  <Company>StatWise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may believe you are a Bayesian But you are probably wrong</dc:title>
  <dc:creator>Stephen</dc:creator>
  <cp:lastModifiedBy>Stephen Senn</cp:lastModifiedBy>
  <cp:revision>343</cp:revision>
  <dcterms:created xsi:type="dcterms:W3CDTF">2010-06-10T14:39:18Z</dcterms:created>
  <dcterms:modified xsi:type="dcterms:W3CDTF">2019-05-26T08:19:09Z</dcterms:modified>
</cp:coreProperties>
</file>